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15"/>
  </p:notesMasterIdLst>
  <p:handoutMasterIdLst>
    <p:handoutMasterId r:id="rId16"/>
  </p:handoutMasterIdLst>
  <p:sldIdLst>
    <p:sldId id="256" r:id="rId2"/>
    <p:sldId id="482" r:id="rId3"/>
    <p:sldId id="466" r:id="rId4"/>
    <p:sldId id="467" r:id="rId5"/>
    <p:sldId id="483" r:id="rId6"/>
    <p:sldId id="485" r:id="rId7"/>
    <p:sldId id="486" r:id="rId8"/>
    <p:sldId id="434" r:id="rId9"/>
    <p:sldId id="438" r:id="rId10"/>
    <p:sldId id="490" r:id="rId11"/>
    <p:sldId id="492" r:id="rId12"/>
    <p:sldId id="488" r:id="rId13"/>
    <p:sldId id="489" r:id="rId1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1620" userDrawn="1">
          <p15:clr>
            <a:srgbClr val="A4A3A4"/>
          </p15:clr>
        </p15:guide>
        <p15:guide id="7" pos="5470">
          <p15:clr>
            <a:srgbClr val="A4A3A4"/>
          </p15:clr>
        </p15:guide>
        <p15:guide id="8" pos="28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1"/>
    <a:srgbClr val="FD9208"/>
    <a:srgbClr val="0071C5"/>
    <a:srgbClr val="F83308"/>
    <a:srgbClr val="009FDF"/>
    <a:srgbClr val="F3D54E"/>
    <a:srgbClr val="F0CE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3" autoAdjust="0"/>
    <p:restoredTop sz="90012" autoAdjust="0"/>
  </p:normalViewPr>
  <p:slideViewPr>
    <p:cSldViewPr snapToGrid="0">
      <p:cViewPr varScale="1">
        <p:scale>
          <a:sx n="159" d="100"/>
          <a:sy n="159" d="100"/>
        </p:scale>
        <p:origin x="150" y="318"/>
      </p:cViewPr>
      <p:guideLst>
        <p:guide orient="horz" pos="1620"/>
        <p:guide pos="5470"/>
        <p:guide pos="28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6" d="100"/>
        <a:sy n="86" d="100"/>
      </p:scale>
      <p:origin x="0" y="0"/>
    </p:cViewPr>
  </p:sorterViewPr>
  <p:notesViewPr>
    <p:cSldViewPr snapToGrid="0" showGuides="1">
      <p:cViewPr varScale="1">
        <p:scale>
          <a:sx n="65" d="100"/>
          <a:sy n="65" d="100"/>
        </p:scale>
        <p:origin x="2630" y="4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Intel Cle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CFD7B2-88A6-E34E-8EF8-CB0C7BA47ADD}" type="datetimeFigureOut">
              <a:rPr lang="en-US" smtClean="0">
                <a:latin typeface="Intel Clear"/>
              </a:rPr>
              <a:pPr/>
              <a:t>3/19/2019</a:t>
            </a:fld>
            <a:endParaRPr lang="en-US" dirty="0">
              <a:latin typeface="Intel Cle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Intel Clear"/>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6CFA4E-18EB-6D49-8DE2-7A74038C2C1C}" type="slidenum">
              <a:rPr lang="en-US" smtClean="0">
                <a:latin typeface="Intel Clear"/>
              </a:rPr>
              <a:pPr/>
              <a:t>‹#›</a:t>
            </a:fld>
            <a:endParaRPr lang="en-US" dirty="0">
              <a:latin typeface="Intel Clear"/>
            </a:endParaRPr>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Intel Cle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Intel Clear"/>
              </a:defRPr>
            </a:lvl1pPr>
          </a:lstStyle>
          <a:p>
            <a:fld id="{ED7FC5FE-6F0D-D34A-8EE6-C95B4F5F4DC8}" type="datetimeFigureOut">
              <a:rPr lang="en-US" smtClean="0"/>
              <a:pPr/>
              <a:t>3/19/2019</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Intel Cle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Intel Clear"/>
              </a:defRPr>
            </a:lvl1pPr>
          </a:lstStyle>
          <a:p>
            <a:fld id="{D61C8689-8455-3546-ADF9-3B7273760F66}" type="slidenum">
              <a:rPr lang="en-US" smtClean="0"/>
              <a:pPr/>
              <a:t>‹#›</a:t>
            </a:fld>
            <a:endParaRPr lang="en-US" dirty="0"/>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Intel Clear"/>
        <a:ea typeface="+mn-ea"/>
        <a:cs typeface="+mn-cs"/>
      </a:defRPr>
    </a:lvl1pPr>
    <a:lvl2pPr marL="457200" algn="l" defTabSz="457200" rtl="0" eaLnBrk="1" latinLnBrk="0" hangingPunct="1">
      <a:defRPr sz="1200" kern="1200">
        <a:solidFill>
          <a:schemeClr val="tx1"/>
        </a:solidFill>
        <a:latin typeface="Intel Clear"/>
        <a:ea typeface="+mn-ea"/>
        <a:cs typeface="+mn-cs"/>
      </a:defRPr>
    </a:lvl2pPr>
    <a:lvl3pPr marL="914400" algn="l" defTabSz="457200" rtl="0" eaLnBrk="1" latinLnBrk="0" hangingPunct="1">
      <a:defRPr sz="1200" kern="1200">
        <a:solidFill>
          <a:schemeClr val="tx1"/>
        </a:solidFill>
        <a:latin typeface="Intel Clear"/>
        <a:ea typeface="+mn-ea"/>
        <a:cs typeface="+mn-cs"/>
      </a:defRPr>
    </a:lvl3pPr>
    <a:lvl4pPr marL="1371600" algn="l" defTabSz="457200" rtl="0" eaLnBrk="1" latinLnBrk="0" hangingPunct="1">
      <a:defRPr sz="1200" kern="1200">
        <a:solidFill>
          <a:schemeClr val="tx1"/>
        </a:solidFill>
        <a:latin typeface="Intel Clear"/>
        <a:ea typeface="+mn-ea"/>
        <a:cs typeface="+mn-cs"/>
      </a:defRPr>
    </a:lvl4pPr>
    <a:lvl5pPr marL="1828800" algn="l" defTabSz="457200" rtl="0" eaLnBrk="1" latinLnBrk="0" hangingPunct="1">
      <a:defRPr sz="1200" kern="1200">
        <a:solidFill>
          <a:schemeClr val="tx1"/>
        </a:solidFill>
        <a:latin typeface="Intel Cle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30D8A5-A16A-4414-9DDD-888D2D98933D}" type="slidenum">
              <a:rPr lang="en-US">
                <a:solidFill>
                  <a:prstClr val="black"/>
                </a:solidFill>
              </a:rPr>
              <a:pPr/>
              <a:t>2</a:t>
            </a:fld>
            <a:endParaRPr lang="en-US" dirty="0">
              <a:solidFill>
                <a:prstClr val="black"/>
              </a:solidFill>
            </a:endParaRPr>
          </a:p>
        </p:txBody>
      </p:sp>
      <p:sp>
        <p:nvSpPr>
          <p:cNvPr id="1076226" name="Rectangle 2"/>
          <p:cNvSpPr>
            <a:spLocks noGrp="1" noRot="1" noChangeAspect="1" noChangeArrowheads="1" noTextEdit="1"/>
          </p:cNvSpPr>
          <p:nvPr>
            <p:ph type="sldImg"/>
          </p:nvPr>
        </p:nvSpPr>
        <p:spPr>
          <a:xfrm>
            <a:off x="441325" y="714375"/>
            <a:ext cx="6319838" cy="3554413"/>
          </a:xfrm>
          <a:ln/>
        </p:spPr>
      </p:sp>
      <p:sp>
        <p:nvSpPr>
          <p:cNvPr id="1076227" name="Rectangle 3"/>
          <p:cNvSpPr>
            <a:spLocks noGrp="1" noChangeArrowheads="1"/>
          </p:cNvSpPr>
          <p:nvPr>
            <p:ph type="body" idx="1"/>
          </p:nvPr>
        </p:nvSpPr>
        <p:spPr>
          <a:xfrm>
            <a:off x="960910" y="4506419"/>
            <a:ext cx="5282530" cy="4269922"/>
          </a:xfrm>
        </p:spPr>
        <p:txBody>
          <a:bodyPr/>
          <a:lstStyle/>
          <a:p>
            <a:pPr defTabSz="476875" eaLnBrk="0" fontAlgn="base" hangingPunct="0">
              <a:spcBef>
                <a:spcPct val="30000"/>
              </a:spcBef>
              <a:spcAft>
                <a:spcPct val="0"/>
              </a:spcAft>
              <a:defRPr/>
            </a:pPr>
            <a:endParaRPr lang="en-US" altLang="ja-JP" dirty="0">
              <a:ea typeface="Arial" charset="0"/>
            </a:endParaRPr>
          </a:p>
        </p:txBody>
      </p:sp>
    </p:spTree>
    <p:extLst>
      <p:ext uri="{BB962C8B-B14F-4D97-AF65-F5344CB8AC3E}">
        <p14:creationId xmlns:p14="http://schemas.microsoft.com/office/powerpoint/2010/main" val="56266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smtClean="0"/>
              <a:t>https://coingape.com/ethereum-congestion-intensifies-as-pending-transactions-crosses-90k-mark/</a:t>
            </a:r>
          </a:p>
          <a:p>
            <a:pPr algn="l"/>
            <a:r>
              <a:rPr lang="en-US" sz="1200" dirty="0" smtClean="0"/>
              <a:t>Backlog of 90K messages pending execution</a:t>
            </a:r>
          </a:p>
          <a:p>
            <a:pPr algn="l"/>
            <a:endParaRPr lang="en-US" sz="1200" dirty="0" smtClean="0"/>
          </a:p>
          <a:p>
            <a:pPr algn="l"/>
            <a:r>
              <a:rPr lang="en-US" sz="1200" dirty="0" smtClean="0"/>
              <a:t>Around 20,000 servers are involved in creating a crypto-kitty with Ethereum</a:t>
            </a:r>
          </a:p>
          <a:p>
            <a:pPr lvl="1"/>
            <a:r>
              <a:rPr lang="en-US" dirty="0" smtClean="0"/>
              <a:t>Contract details are public </a:t>
            </a:r>
          </a:p>
          <a:p>
            <a:pPr lvl="2"/>
            <a:r>
              <a:rPr lang="en-US" dirty="0" smtClean="0">
                <a:sym typeface="Wingdings" panose="05000000000000000000" pitchFamily="2" charset="2"/>
              </a:rPr>
              <a:t>The agreement and its current state can be seen by everyone</a:t>
            </a:r>
          </a:p>
          <a:p>
            <a:pPr lvl="1"/>
            <a:r>
              <a:rPr lang="en-US" dirty="0" smtClean="0">
                <a:sym typeface="Wingdings" panose="05000000000000000000" pitchFamily="2" charset="2"/>
              </a:rPr>
              <a:t>Performance impact can be significant</a:t>
            </a:r>
          </a:p>
          <a:p>
            <a:pPr lvl="2"/>
            <a:r>
              <a:rPr lang="en-US" dirty="0" smtClean="0">
                <a:sym typeface="Wingdings" panose="05000000000000000000" pitchFamily="2" charset="2"/>
              </a:rPr>
              <a:t>Trust is in redundancy</a:t>
            </a:r>
          </a:p>
          <a:p>
            <a:pPr lvl="2"/>
            <a:r>
              <a:rPr lang="en-US" dirty="0" smtClean="0">
                <a:sym typeface="Wingdings" panose="05000000000000000000" pitchFamily="2" charset="2"/>
              </a:rPr>
              <a:t>No scale-out; single server performance</a:t>
            </a:r>
          </a:p>
          <a:p>
            <a:pPr lvl="1"/>
            <a:r>
              <a:rPr lang="en-US" dirty="0" smtClean="0">
                <a:sym typeface="Wingdings" panose="05000000000000000000" pitchFamily="2" charset="2"/>
              </a:rPr>
              <a:t>Contract updates must be deterministic</a:t>
            </a:r>
          </a:p>
          <a:p>
            <a:pPr lvl="2"/>
            <a:r>
              <a:rPr lang="en-US" dirty="0" smtClean="0">
                <a:sym typeface="Wingdings" panose="05000000000000000000" pitchFamily="2" charset="2"/>
              </a:rPr>
              <a:t>All validators must compute the same result</a:t>
            </a:r>
          </a:p>
          <a:p>
            <a:pPr lvl="2"/>
            <a:r>
              <a:rPr lang="en-US" dirty="0" smtClean="0">
                <a:sym typeface="Wingdings" panose="05000000000000000000" pitchFamily="2" charset="2"/>
              </a:rPr>
              <a:t>Pseudo-random is possible but public state  results are predictable</a:t>
            </a:r>
          </a:p>
          <a:p>
            <a:pPr algn="l"/>
            <a:endParaRPr lang="en-US" sz="1200"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6</a:t>
            </a:fld>
            <a:endParaRPr lang="en-US" dirty="0"/>
          </a:p>
        </p:txBody>
      </p:sp>
    </p:spTree>
    <p:extLst>
      <p:ext uri="{BB962C8B-B14F-4D97-AF65-F5344CB8AC3E}">
        <p14:creationId xmlns:p14="http://schemas.microsoft.com/office/powerpoint/2010/main" val="948127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7</a:t>
            </a:fld>
            <a:endParaRPr lang="en-US" dirty="0"/>
          </a:p>
        </p:txBody>
      </p:sp>
    </p:spTree>
    <p:extLst>
      <p:ext uri="{BB962C8B-B14F-4D97-AF65-F5344CB8AC3E}">
        <p14:creationId xmlns:p14="http://schemas.microsoft.com/office/powerpoint/2010/main" val="28208793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2_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Linear gradient</a:t>
            </a:r>
            <a:endParaRPr lang="en-US" dirty="0"/>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2249193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smtClean="0"/>
              <a:t>Insert photo here. Drag picture to placeholder or click icon to add.</a:t>
            </a:r>
            <a:endParaRPr lang="en-US" dirty="0"/>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Intel Clear"/>
                <a:cs typeface="Intel Clear"/>
              </a:defRPr>
            </a:lvl1pPr>
          </a:lstStyle>
          <a:p>
            <a:r>
              <a:rPr lang="en-US" dirty="0" smtClean="0"/>
              <a:t>28pt Intel Clear Headline</a:t>
            </a:r>
            <a:endParaRPr lang="en-US" dirty="0"/>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Tree>
    <p:extLst>
      <p:ext uri="{BB962C8B-B14F-4D97-AF65-F5344CB8AC3E}">
        <p14:creationId xmlns:p14="http://schemas.microsoft.com/office/powerpoint/2010/main" val="2900421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tx2">
                    <a:alpha val="90000"/>
                  </a:schemeClr>
                </a:solidFill>
                <a:latin typeface="Intel Clear Pro" panose="020B0804020202060201" pitchFamily="34" charset="0"/>
                <a:cs typeface="Intel Clear Pro" panose="020B0804020202060201" pitchFamily="34" charset="0"/>
              </a:defRPr>
            </a:lvl1pPr>
          </a:lstStyle>
          <a:p>
            <a:r>
              <a:rPr lang="en-US" dirty="0" smtClean="0"/>
              <a:t>54pt Intel Clear Pro</a:t>
            </a:r>
            <a:br>
              <a:rPr lang="en-US" dirty="0" smtClean="0"/>
            </a:br>
            <a:r>
              <a:rPr lang="en-US" dirty="0" smtClean="0"/>
              <a:t>white section break</a:t>
            </a:r>
            <a:endParaRPr lang="en-US" dirty="0"/>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40372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54pt Intel Clear Pro</a:t>
            </a:r>
            <a:br>
              <a:rPr lang="en-US" dirty="0" smtClean="0"/>
            </a:br>
            <a:r>
              <a:rPr lang="en-US" dirty="0" smtClean="0"/>
              <a:t>blue section break</a:t>
            </a:r>
            <a:endParaRPr lang="en-US" dirty="0"/>
          </a:p>
        </p:txBody>
      </p:sp>
      <p:sp>
        <p:nvSpPr>
          <p:cNvPr id="3" name="Text Placeholder 2"/>
          <p:cNvSpPr>
            <a:spLocks noGrp="1"/>
          </p:cNvSpPr>
          <p:nvPr userDrawn="1">
            <p:ph type="body" idx="1" hasCustomPrompt="1"/>
          </p:nvPr>
        </p:nvSpPr>
        <p:spPr>
          <a:xfrm>
            <a:off x="455613" y="3241150"/>
            <a:ext cx="7772400" cy="1125140"/>
          </a:xfrm>
        </p:spPr>
        <p:txBody>
          <a:bodyPr anchor="t" anchorCtr="0">
            <a:noAutofit/>
          </a:bodyPr>
          <a:lstStyle>
            <a:lvl1pPr marL="0" indent="0">
              <a:buNone/>
              <a:defRPr sz="1600" b="0" i="0" baseline="0">
                <a:solidFill>
                  <a:srgbClr val="F3D54E"/>
                </a:solidFill>
                <a:latin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Tree>
    <p:extLst>
      <p:ext uri="{BB962C8B-B14F-4D97-AF65-F5344CB8AC3E}">
        <p14:creationId xmlns:p14="http://schemas.microsoft.com/office/powerpoint/2010/main" val="1110112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40pt Intel Clear Light Body.</a:t>
            </a:r>
            <a:br>
              <a:rPr lang="en-US" dirty="0" smtClean="0"/>
            </a:br>
            <a:r>
              <a:rPr lang="en-US" dirty="0" smtClean="0"/>
              <a:t>For content that is not a section, but has a big idea in text only.</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smtClean="0"/>
              <a:t>40pt Intel Clear Heading</a:t>
            </a:r>
            <a:endParaRPr lang="en-US" dirty="0"/>
          </a:p>
        </p:txBody>
      </p:sp>
    </p:spTree>
    <p:extLst>
      <p:ext uri="{BB962C8B-B14F-4D97-AF65-F5344CB8AC3E}">
        <p14:creationId xmlns:p14="http://schemas.microsoft.com/office/powerpoint/2010/main" val="4001256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32000">
              <a:schemeClr val="tx2"/>
            </a:gs>
            <a:gs pos="95000">
              <a:srgbClr val="009FDF"/>
            </a:gs>
            <a:gs pos="78000">
              <a:srgbClr val="0071C5"/>
            </a:gs>
          </a:gsLst>
          <a:lin ang="19860000" scaled="0"/>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5400" b="0" cap="none"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54pt Intel Clear Pro blue section</a:t>
            </a:r>
            <a:endParaRPr lang="en-US" dirty="0"/>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baseline="0">
                <a:solidFill>
                  <a:schemeClr val="accent3"/>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
        <p:nvSpPr>
          <p:cNvPr id="5" name="Picture Placeholder 4"/>
          <p:cNvSpPr>
            <a:spLocks noGrp="1"/>
          </p:cNvSpPr>
          <p:nvPr>
            <p:ph type="pic" sz="quarter" idx="13" hasCustomPrompt="1"/>
          </p:nvPr>
        </p:nvSpPr>
        <p:spPr>
          <a:xfrm>
            <a:off x="0" y="1"/>
            <a:ext cx="9144000" cy="2574131"/>
          </a:xfrm>
          <a:solidFill>
            <a:schemeClr val="bg2">
              <a:lumMod val="60000"/>
              <a:lumOff val="40000"/>
            </a:schemeClr>
          </a:solidFill>
        </p:spPr>
        <p:txBody>
          <a:bodyPr/>
          <a:lstStyle>
            <a:lvl1pPr>
              <a:defRPr baseline="0">
                <a:solidFill>
                  <a:srgbClr val="0071C5"/>
                </a:solidFill>
              </a:defRPr>
            </a:lvl1pPr>
          </a:lstStyle>
          <a:p>
            <a:r>
              <a:rPr lang="en-US" dirty="0" smtClean="0"/>
              <a:t>Insert photo here. Drag picture to placeholder or click icon to add.</a:t>
            </a:r>
            <a:endParaRPr lang="en-US" dirty="0"/>
          </a:p>
        </p:txBody>
      </p:sp>
    </p:spTree>
    <p:extLst>
      <p:ext uri="{BB962C8B-B14F-4D97-AF65-F5344CB8AC3E}">
        <p14:creationId xmlns:p14="http://schemas.microsoft.com/office/powerpoint/2010/main" val="3843762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pPr/>
              <a:t>‹#›</a:t>
            </a:fld>
            <a:endParaRPr lang="en-US" dirty="0"/>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Tree>
    <p:extLst>
      <p:ext uri="{BB962C8B-B14F-4D97-AF65-F5344CB8AC3E}">
        <p14:creationId xmlns:p14="http://schemas.microsoft.com/office/powerpoint/2010/main" val="413716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328961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77432" y="1875130"/>
            <a:ext cx="2108795" cy="138988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557009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1_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3" name="Picture 2" descr="int_experience_hrz_wht_rgb_3000.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48779" y="1874822"/>
            <a:ext cx="3646443" cy="1514490"/>
          </a:xfrm>
          <a:prstGeom prst="rect">
            <a:avLst/>
          </a:prstGeom>
        </p:spPr>
      </p:pic>
    </p:spTree>
    <p:extLst>
      <p:ext uri="{BB962C8B-B14F-4D97-AF65-F5344CB8AC3E}">
        <p14:creationId xmlns:p14="http://schemas.microsoft.com/office/powerpoint/2010/main" val="1474831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Linear gradient</a:t>
            </a:r>
            <a:endParaRPr lang="en-US" dirty="0"/>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pic>
        <p:nvPicPr>
          <p:cNvPr id="5" name="Picture 4" descr="int_experience_hrz_wht_rgb_1500.png"/>
          <p:cNvPicPr>
            <a:picLocks noChangeAspect="1"/>
          </p:cNvPicPr>
          <p:nvPr userDrawn="1"/>
        </p:nvPicPr>
        <p:blipFill>
          <a:blip r:embed="rId2">
            <a:alphaModFix/>
            <a:extLst>
              <a:ext uri="{28A0092B-C50C-407E-A947-70E740481C1C}">
                <a14:useLocalDpi xmlns:a14="http://schemas.microsoft.com/office/drawing/2010/main" val="0"/>
              </a:ext>
            </a:extLst>
          </a:blip>
          <a:stretch>
            <a:fillRect/>
          </a:stretch>
        </p:blipFill>
        <p:spPr>
          <a:xfrm>
            <a:off x="460693" y="389228"/>
            <a:ext cx="2121766" cy="887284"/>
          </a:xfrm>
          <a:prstGeom prst="rect">
            <a:avLst/>
          </a:prstGeom>
        </p:spPr>
      </p:pic>
    </p:spTree>
    <p:extLst>
      <p:ext uri="{BB962C8B-B14F-4D97-AF65-F5344CB8AC3E}">
        <p14:creationId xmlns:p14="http://schemas.microsoft.com/office/powerpoint/2010/main" val="2404006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endParaRPr lang="en-US" dirty="0"/>
          </a:p>
        </p:txBody>
      </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image</a:t>
            </a:r>
            <a:endParaRPr lang="en-US" dirty="0"/>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spTree>
    <p:extLst>
      <p:ext uri="{BB962C8B-B14F-4D97-AF65-F5344CB8AC3E}">
        <p14:creationId xmlns:p14="http://schemas.microsoft.com/office/powerpoint/2010/main" val="180832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dirty="0" smtClean="0"/>
              <a:t>18pt Intel Clear body text</a:t>
            </a:r>
          </a:p>
          <a:p>
            <a:pPr lvl="1"/>
            <a:r>
              <a:rPr lang="en-US" dirty="0" smtClean="0"/>
              <a:t>18pt Intel Clear bullet one</a:t>
            </a:r>
          </a:p>
          <a:p>
            <a:pPr lvl="2"/>
            <a:r>
              <a:rPr lang="en-US" dirty="0" smtClean="0"/>
              <a:t>18pt Intel Clear sub-bullet</a:t>
            </a:r>
          </a:p>
          <a:p>
            <a:pPr lvl="3"/>
            <a:r>
              <a:rPr lang="en-US" dirty="0" smtClean="0"/>
              <a:t>16pt Intel Clear fourth level</a:t>
            </a:r>
          </a:p>
          <a:p>
            <a:pPr lvl="4"/>
            <a:r>
              <a:rPr lang="en-US" dirty="0" err="1" smtClean="0"/>
              <a:t>14pt</a:t>
            </a:r>
            <a:r>
              <a:rPr lang="en-US" dirty="0" smtClean="0"/>
              <a:t> Intel Clear fifth level</a:t>
            </a:r>
            <a:endParaRPr lang="en-US" dirty="0"/>
          </a:p>
        </p:txBody>
      </p:sp>
    </p:spTree>
    <p:extLst>
      <p:ext uri="{BB962C8B-B14F-4D97-AF65-F5344CB8AC3E}">
        <p14:creationId xmlns:p14="http://schemas.microsoft.com/office/powerpoint/2010/main" val="1358511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r>
              <a:rPr lang="en-US" sz="1100" smtClean="0">
                <a:latin typeface="Arial"/>
              </a:rPr>
              <a:t>Click icon to add picture</a:t>
            </a:r>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r>
              <a:rPr lang="en-US" sz="1100" smtClean="0">
                <a:latin typeface="Arial"/>
              </a:rPr>
              <a:t>Click icon to add picture</a:t>
            </a:r>
            <a:endParaRPr lang="en-US" sz="1100" dirty="0">
              <a:latin typeface="Arial"/>
            </a:endParaRPr>
          </a:p>
        </p:txBody>
      </p:sp>
    </p:spTree>
    <p:extLst>
      <p:ext uri="{BB962C8B-B14F-4D97-AF65-F5344CB8AC3E}">
        <p14:creationId xmlns:p14="http://schemas.microsoft.com/office/powerpoint/2010/main" val="2598914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spcBef>
                <a:spcPts val="900"/>
              </a:spcBef>
              <a:defRPr lang="en-US" dirty="0" smtClean="0">
                <a:solidFill>
                  <a:schemeClr val="tx2"/>
                </a:solidFill>
              </a:defRPr>
            </a:lvl2pPr>
            <a:lvl3pPr>
              <a:spcBef>
                <a:spcPts val="600"/>
              </a:spcBef>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smtClean="0"/>
              <a:t>14pt Intel Clear third level</a:t>
            </a:r>
          </a:p>
          <a:p>
            <a:pPr lvl="3"/>
            <a:r>
              <a:rPr lang="en-US" dirty="0" smtClean="0"/>
              <a:t>12pt Intel Clear fourth level</a:t>
            </a:r>
          </a:p>
          <a:p>
            <a:pPr lvl="4"/>
            <a:r>
              <a:rPr lang="en-US" dirty="0" smtClean="0"/>
              <a:t>12pt Intel Clear fifth level</a:t>
            </a:r>
            <a:endParaRPr lang="en-US" dirty="0"/>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spcBef>
                <a:spcPts val="900"/>
              </a:spcBef>
              <a:defRPr lang="en-US" dirty="0" smtClean="0">
                <a:solidFill>
                  <a:schemeClr val="tx2"/>
                </a:solidFill>
              </a:defRPr>
            </a:lvl2pPr>
            <a:lvl3pPr>
              <a:spcBef>
                <a:spcPts val="600"/>
              </a:spcBef>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smtClean="0"/>
              <a:t>14pt Intel Clear third level</a:t>
            </a:r>
          </a:p>
          <a:p>
            <a:pPr lvl="3"/>
            <a:r>
              <a:rPr lang="en-US" dirty="0" smtClean="0"/>
              <a:t>12pt Intel Clear fourth level</a:t>
            </a:r>
          </a:p>
          <a:p>
            <a:pPr lvl="4"/>
            <a:r>
              <a:rPr lang="en-US" dirty="0" smtClean="0"/>
              <a:t>12pt Intel Clear fifth level</a:t>
            </a:r>
            <a:endParaRPr lang="en-US" dirty="0"/>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Tree>
    <p:extLst>
      <p:ext uri="{BB962C8B-B14F-4D97-AF65-F5344CB8AC3E}">
        <p14:creationId xmlns:p14="http://schemas.microsoft.com/office/powerpoint/2010/main" val="4062063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Intel Clear"/>
              </a:defRPr>
            </a:lvl1pPr>
            <a:lvl2pPr marL="417513" indent="-225425">
              <a:buFont typeface="Intel Clear" pitchFamily="34" charset="0"/>
              <a:buChar char="–"/>
              <a:defRPr sz="1200" baseline="0">
                <a:latin typeface="+mn-lt"/>
                <a:cs typeface="Intel Clear" panose="020B0604020203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smtClean="0"/>
              <a:t>“36pt Intel Clear Bold Text”</a:t>
            </a:r>
          </a:p>
          <a:p>
            <a:pPr lvl="1"/>
            <a:r>
              <a:rPr lang="en-US" dirty="0" err="1" smtClean="0"/>
              <a:t>12pt</a:t>
            </a:r>
            <a:r>
              <a:rPr lang="en-US" dirty="0" smtClean="0"/>
              <a:t> Attribution</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Tree>
    <p:extLst>
      <p:ext uri="{BB962C8B-B14F-4D97-AF65-F5344CB8AC3E}">
        <p14:creationId xmlns:p14="http://schemas.microsoft.com/office/powerpoint/2010/main" val="1192946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endParaRPr lang="en-US" dirty="0"/>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Tree>
    <p:extLst>
      <p:ext uri="{BB962C8B-B14F-4D97-AF65-F5344CB8AC3E}">
        <p14:creationId xmlns:p14="http://schemas.microsoft.com/office/powerpoint/2010/main" val="3638207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smtClean="0">
              <a:solidFill>
                <a:schemeClr val="tx2"/>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Tree>
    <p:extLst>
      <p:ext uri="{BB962C8B-B14F-4D97-AF65-F5344CB8AC3E}">
        <p14:creationId xmlns:p14="http://schemas.microsoft.com/office/powerpoint/2010/main" val="2392689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87" y="4759452"/>
            <a:ext cx="9144000" cy="384048"/>
          </a:xfrm>
          <a:prstGeom prst="rect">
            <a:avLst/>
          </a:prstGeom>
          <a:gradFill flip="none" rotWithShape="1">
            <a:gsLst>
              <a:gs pos="32000">
                <a:schemeClr val="tx2"/>
              </a:gs>
              <a:gs pos="95000">
                <a:srgbClr val="009FDF"/>
              </a:gs>
              <a:gs pos="78000">
                <a:srgbClr val="0071C5"/>
              </a:gs>
            </a:gsLst>
            <a:lin ang="1986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2" descr="\\.psf\Home\Desktop\Intel.png"/>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239915" y="4830589"/>
            <a:ext cx="364336" cy="240131"/>
          </a:xfrm>
          <a:prstGeom prst="rect">
            <a:avLst/>
          </a:prstGeom>
          <a:noFill/>
          <a:extLst>
            <a:ext uri="{909E8E84-426E-40dd-AFC4-6F175D3DCCD1}">
              <a14:hiddenFill xmlns="" xmlns:a14="http://schemas.microsoft.com/office/drawing/2010/main">
                <a:solidFill>
                  <a:srgbClr val="FFFFFF"/>
                </a:solidFill>
              </a14:hiddenFill>
            </a:ext>
          </a:extLst>
        </p:spPr>
      </p:pic>
      <p:cxnSp>
        <p:nvCxnSpPr>
          <p:cNvPr id="12" name="Straight Connector 11"/>
          <p:cNvCxnSpPr/>
          <p:nvPr/>
        </p:nvCxnSpPr>
        <p:spPr>
          <a:xfrm>
            <a:off x="8718551" y="4824510"/>
            <a:ext cx="2381" cy="237744"/>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5613" y="310130"/>
            <a:ext cx="8229600" cy="868680"/>
          </a:xfrm>
          <a:prstGeom prst="rect">
            <a:avLst/>
          </a:prstGeom>
        </p:spPr>
        <p:txBody>
          <a:bodyPr vert="horz" lIns="0" tIns="0" rIns="0" bIns="0" rtlCol="0" anchor="t" anchorCtr="0">
            <a:noAutofit/>
          </a:bodyPr>
          <a:lstStyle/>
          <a:p>
            <a:r>
              <a:rPr lang="en-US" dirty="0" smtClean="0"/>
              <a:t>28pt Intel Clear Headline</a:t>
            </a:r>
            <a:endParaRPr lang="en-US" dirty="0"/>
          </a:p>
        </p:txBody>
      </p:sp>
      <p:sp>
        <p:nvSpPr>
          <p:cNvPr id="3" name="Text Placeholder 2"/>
          <p:cNvSpPr>
            <a:spLocks noGrp="1"/>
          </p:cNvSpPr>
          <p:nvPr>
            <p:ph type="body" idx="1"/>
          </p:nvPr>
        </p:nvSpPr>
        <p:spPr>
          <a:xfrm>
            <a:off x="455613" y="1203325"/>
            <a:ext cx="8228012" cy="3425825"/>
          </a:xfrm>
          <a:prstGeom prst="rect">
            <a:avLst/>
          </a:prstGeom>
        </p:spPr>
        <p:txBody>
          <a:bodyPr vert="horz" lIns="0" tIns="0" rIns="0" bIns="0" rtlCol="0">
            <a:noAutofit/>
          </a:bodyPr>
          <a:lstStyle/>
          <a:p>
            <a:pPr lvl="0"/>
            <a:r>
              <a:rPr lang="en-US" dirty="0" smtClean="0"/>
              <a:t>18pt Intel Clear body text</a:t>
            </a:r>
          </a:p>
          <a:p>
            <a:pPr lvl="1"/>
            <a:r>
              <a:rPr lang="en-US" dirty="0" smtClean="0"/>
              <a:t>16pt Intel Clear bullet one</a:t>
            </a:r>
          </a:p>
          <a:p>
            <a:pPr lvl="2"/>
            <a:r>
              <a:rPr lang="en-US" dirty="0" smtClean="0"/>
              <a:t>16pt Intel Clear sub-bullet</a:t>
            </a:r>
          </a:p>
          <a:p>
            <a:pPr lvl="3"/>
            <a:r>
              <a:rPr lang="en-US" dirty="0" err="1" smtClean="0"/>
              <a:t>14pt</a:t>
            </a:r>
            <a:r>
              <a:rPr lang="en-US" dirty="0" smtClean="0"/>
              <a:t> Intel Clear fourth level</a:t>
            </a:r>
          </a:p>
          <a:p>
            <a:pPr lvl="4"/>
            <a:r>
              <a:rPr lang="en-US" dirty="0" err="1" smtClean="0"/>
              <a:t>14pt</a:t>
            </a:r>
            <a:r>
              <a:rPr lang="en-US" dirty="0" smtClean="0"/>
              <a:t> Intel Clear fifth level</a:t>
            </a:r>
            <a:endParaRPr lang="en-US" dirty="0"/>
          </a:p>
        </p:txBody>
      </p:sp>
      <p:sp>
        <p:nvSpPr>
          <p:cNvPr id="6" name="Slide Number Placeholder 5"/>
          <p:cNvSpPr>
            <a:spLocks noGrp="1"/>
          </p:cNvSpPr>
          <p:nvPr>
            <p:ph type="sldNum" sz="quarter" idx="4"/>
          </p:nvPr>
        </p:nvSpPr>
        <p:spPr>
          <a:xfrm>
            <a:off x="6872352" y="4824387"/>
            <a:ext cx="2133600" cy="273844"/>
          </a:xfrm>
          <a:prstGeom prst="rect">
            <a:avLst/>
          </a:prstGeom>
        </p:spPr>
        <p:txBody>
          <a:bodyPr vert="horz" lIns="0" tIns="0" rIns="0" bIns="0" rtlCol="0" anchor="ctr"/>
          <a:lstStyle>
            <a:lvl1pPr algn="r">
              <a:defRPr sz="800">
                <a:solidFill>
                  <a:schemeClr val="bg1"/>
                </a:solidFill>
                <a:latin typeface="+mn-lt"/>
                <a:cs typeface="Intel Clear"/>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7862278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74" r:id="rId3"/>
    <p:sldLayoutId id="2147483650" r:id="rId4"/>
    <p:sldLayoutId id="2147483684" r:id="rId5"/>
    <p:sldLayoutId id="2147483652" r:id="rId6"/>
    <p:sldLayoutId id="2147483660" r:id="rId7"/>
    <p:sldLayoutId id="2147483668" r:id="rId8"/>
    <p:sldLayoutId id="2147483669" r:id="rId9"/>
    <p:sldLayoutId id="2147483670" r:id="rId10"/>
    <p:sldLayoutId id="2147483672" r:id="rId11"/>
    <p:sldLayoutId id="2147483651" r:id="rId12"/>
    <p:sldLayoutId id="2147483677" r:id="rId13"/>
    <p:sldLayoutId id="2147483665" r:id="rId14"/>
    <p:sldLayoutId id="2147483654" r:id="rId15"/>
    <p:sldLayoutId id="2147483655" r:id="rId16"/>
    <p:sldLayoutId id="2147483676" r:id="rId17"/>
    <p:sldLayoutId id="2147483681" r:id="rId1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457200" rtl="0" eaLnBrk="1" latinLnBrk="0" hangingPunct="1">
        <a:lnSpc>
          <a:spcPct val="100000"/>
        </a:lnSpc>
        <a:spcBef>
          <a:spcPct val="0"/>
        </a:spcBef>
        <a:buNone/>
        <a:defRPr sz="2800" b="0" i="0" kern="1200" spc="0" baseline="0">
          <a:solidFill>
            <a:schemeClr val="tx2"/>
          </a:solidFill>
          <a:latin typeface="Intel Clear"/>
          <a:ea typeface="Intel Clear"/>
          <a:cs typeface="Intel Clear"/>
        </a:defRPr>
      </a:lvl1pPr>
    </p:titleStyle>
    <p:body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tx2"/>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tx2"/>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tx2"/>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arxiv.org/abs/1807.05686" TargetMode="External"/><Relationship Id="rId2" Type="http://schemas.openxmlformats.org/officeDocument/2006/relationships/hyperlink" Target="https://www.youtube.com/watch?v=I1HbFPwo4gg" TargetMode="External"/><Relationship Id="rId1" Type="http://schemas.openxmlformats.org/officeDocument/2006/relationships/slideLayout" Target="../slideLayouts/slideLayout4.xml"/><Relationship Id="rId4" Type="http://schemas.openxmlformats.org/officeDocument/2006/relationships/hyperlink" Target="https://github.com/hyperledger-labs/private-data-object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intel.com/"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hyperlink" Target="http://www.intel.com/performanc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5.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5.xml"/><Relationship Id="rId4" Type="http://schemas.openxmlformats.org/officeDocument/2006/relationships/image" Target="../media/image11.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Private Data OBJECTS</a:t>
            </a:r>
            <a:br>
              <a:rPr lang="en-US" dirty="0" smtClean="0"/>
            </a:br>
            <a:r>
              <a:rPr lang="en-US" sz="3600" dirty="0" smtClean="0"/>
              <a:t>Smart Contracts For Data Access AND MORE</a:t>
            </a:r>
            <a:endParaRPr lang="en-US" sz="3600" dirty="0"/>
          </a:p>
        </p:txBody>
      </p:sp>
      <p:sp>
        <p:nvSpPr>
          <p:cNvPr id="3" name="Subtitle 2"/>
          <p:cNvSpPr>
            <a:spLocks noGrp="1"/>
          </p:cNvSpPr>
          <p:nvPr>
            <p:ph type="subTitle" idx="1"/>
          </p:nvPr>
        </p:nvSpPr>
        <p:spPr>
          <a:xfrm>
            <a:off x="455613" y="3796552"/>
            <a:ext cx="6330212" cy="621815"/>
          </a:xfrm>
        </p:spPr>
        <p:txBody>
          <a:bodyPr/>
          <a:lstStyle/>
          <a:p>
            <a:r>
              <a:rPr lang="en-US" dirty="0" smtClean="0"/>
              <a:t>Mic </a:t>
            </a:r>
            <a:r>
              <a:rPr lang="en-US" dirty="0" smtClean="0"/>
              <a:t>Bowman</a:t>
            </a:r>
            <a:br>
              <a:rPr lang="en-US" dirty="0" smtClean="0"/>
            </a:br>
            <a:r>
              <a:rPr lang="en-US" dirty="0" smtClean="0"/>
              <a:t>Intel </a:t>
            </a:r>
            <a:r>
              <a:rPr lang="en-US" dirty="0" smtClean="0"/>
              <a:t>Labs</a:t>
            </a:r>
          </a:p>
        </p:txBody>
      </p:sp>
    </p:spTree>
    <p:extLst>
      <p:ext uri="{BB962C8B-B14F-4D97-AF65-F5344CB8AC3E}">
        <p14:creationId xmlns:p14="http://schemas.microsoft.com/office/powerpoint/2010/main" val="3160108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Traffic Planning</a:t>
            </a:r>
            <a:br>
              <a:rPr lang="en-US" dirty="0" smtClean="0"/>
            </a:br>
            <a:r>
              <a:rPr lang="en-US" sz="1800" dirty="0" smtClean="0"/>
              <a:t>Scenario for Information Sharing</a:t>
            </a:r>
            <a:endParaRPr lang="en-US" sz="1800" dirty="0"/>
          </a:p>
        </p:txBody>
      </p:sp>
      <p:sp>
        <p:nvSpPr>
          <p:cNvPr id="5" name="Content Placeholder 4"/>
          <p:cNvSpPr>
            <a:spLocks noGrp="1"/>
          </p:cNvSpPr>
          <p:nvPr>
            <p:ph sz="half" idx="1"/>
          </p:nvPr>
        </p:nvSpPr>
        <p:spPr/>
        <p:txBody>
          <a:bodyPr/>
          <a:lstStyle/>
          <a:p>
            <a:pPr lvl="1"/>
            <a:r>
              <a:rPr lang="en-US" dirty="0" smtClean="0"/>
              <a:t>The intersection at Rosedale &amp; 209</a:t>
            </a:r>
            <a:r>
              <a:rPr lang="en-US" baseline="30000" dirty="0" smtClean="0"/>
              <a:t>th</a:t>
            </a:r>
            <a:r>
              <a:rPr lang="en-US" dirty="0" smtClean="0"/>
              <a:t> backs up every weekday afternoon</a:t>
            </a:r>
          </a:p>
          <a:p>
            <a:pPr lvl="1"/>
            <a:r>
              <a:rPr lang="en-US" dirty="0" smtClean="0"/>
              <a:t>How to solve the problem?</a:t>
            </a:r>
          </a:p>
          <a:p>
            <a:pPr lvl="2"/>
            <a:r>
              <a:rPr lang="en-US" dirty="0" smtClean="0"/>
              <a:t>Put in a stoplight at that intersection (expensive)</a:t>
            </a:r>
          </a:p>
          <a:p>
            <a:pPr lvl="2"/>
            <a:r>
              <a:rPr lang="en-US" dirty="0" smtClean="0"/>
              <a:t>Redirect traffic away from that intersection (possibly less expensive)</a:t>
            </a:r>
          </a:p>
          <a:p>
            <a:pPr lvl="1"/>
            <a:r>
              <a:rPr lang="en-US" dirty="0" smtClean="0"/>
              <a:t>Need source &amp; destination for cars going through the intersection</a:t>
            </a:r>
          </a:p>
          <a:p>
            <a:pPr lvl="1"/>
            <a:r>
              <a:rPr lang="en-US" dirty="0" smtClean="0"/>
              <a:t>But… getting that information is hard… for many reasons</a:t>
            </a:r>
            <a:endParaRPr lang="en-US" dirty="0"/>
          </a:p>
        </p:txBody>
      </p:sp>
      <p:pic>
        <p:nvPicPr>
          <p:cNvPr id="7" name="Picture 6"/>
          <p:cNvPicPr>
            <a:picLocks noChangeAspect="1"/>
          </p:cNvPicPr>
          <p:nvPr/>
        </p:nvPicPr>
        <p:blipFill rotWithShape="1">
          <a:blip r:embed="rId2"/>
          <a:srcRect l="20213" t="12794" r="17063" b="12703"/>
          <a:stretch/>
        </p:blipFill>
        <p:spPr>
          <a:xfrm>
            <a:off x="4536281" y="10794"/>
            <a:ext cx="4514850" cy="4700588"/>
          </a:xfrm>
          <a:prstGeom prst="rect">
            <a:avLst/>
          </a:prstGeom>
        </p:spPr>
      </p:pic>
      <p:sp>
        <p:nvSpPr>
          <p:cNvPr id="8" name="Oval 7"/>
          <p:cNvSpPr/>
          <p:nvPr/>
        </p:nvSpPr>
        <p:spPr>
          <a:xfrm>
            <a:off x="5950744" y="1543051"/>
            <a:ext cx="642938" cy="657225"/>
          </a:xfrm>
          <a:prstGeom prst="ellipse">
            <a:avLst/>
          </a:prstGeom>
          <a:solidFill>
            <a:schemeClr val="tx2">
              <a:alpha val="23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Rectangle 1"/>
          <p:cNvSpPr/>
          <p:nvPr/>
        </p:nvSpPr>
        <p:spPr>
          <a:xfrm>
            <a:off x="4481767" y="3882936"/>
            <a:ext cx="4618455" cy="738664"/>
          </a:xfrm>
          <a:prstGeom prst="rect">
            <a:avLst/>
          </a:prstGeom>
          <a:solidFill>
            <a:schemeClr val="bg2"/>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algn="ctr"/>
            <a:r>
              <a:rPr lang="en-US" sz="1400" dirty="0" smtClean="0"/>
              <a:t>Would you trust your DOT </a:t>
            </a:r>
            <a:r>
              <a:rPr lang="en-US" sz="1400" dirty="0"/>
              <a:t>with the knowledge of where you are at all times when you are driving? Even if it would most likely lead to a better commute?</a:t>
            </a:r>
          </a:p>
        </p:txBody>
      </p:sp>
    </p:spTree>
    <p:extLst>
      <p:ext uri="{BB962C8B-B14F-4D97-AF65-F5344CB8AC3E}">
        <p14:creationId xmlns:p14="http://schemas.microsoft.com/office/powerpoint/2010/main" val="3336295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11</a:t>
            </a:fld>
            <a:endParaRPr lang="en-US" dirty="0"/>
          </a:p>
        </p:txBody>
      </p:sp>
      <p:sp>
        <p:nvSpPr>
          <p:cNvPr id="3" name="Content Placeholder 2"/>
          <p:cNvSpPr>
            <a:spLocks noGrp="1"/>
          </p:cNvSpPr>
          <p:nvPr>
            <p:ph sz="half" idx="1"/>
          </p:nvPr>
        </p:nvSpPr>
        <p:spPr>
          <a:xfrm>
            <a:off x="455614" y="1305597"/>
            <a:ext cx="3803566" cy="2917492"/>
          </a:xfrm>
          <a:solidFill>
            <a:schemeClr val="accent1">
              <a:lumMod val="40000"/>
              <a:lumOff val="60000"/>
            </a:schemeClr>
          </a:solidFill>
          <a:ln>
            <a:noFill/>
          </a:ln>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a:sp3d>
            <a:bevelT w="190500" h="38100"/>
          </a:sp3d>
        </p:spPr>
        <p:txBody>
          <a:bodyPr/>
          <a:lstStyle/>
          <a:p>
            <a:pPr marL="0" lvl="1" indent="0" algn="ctr">
              <a:buNone/>
            </a:pPr>
            <a:endParaRPr lang="en-US" dirty="0" smtClean="0"/>
          </a:p>
          <a:p>
            <a:pPr marL="0" lvl="1" indent="0" algn="ctr">
              <a:spcBef>
                <a:spcPts val="0"/>
              </a:spcBef>
              <a:buNone/>
            </a:pPr>
            <a:r>
              <a:rPr lang="en-US" dirty="0" smtClean="0"/>
              <a:t>DOT implements a smart contract to collect route </a:t>
            </a:r>
            <a:r>
              <a:rPr lang="en-US" dirty="0"/>
              <a:t>information from </a:t>
            </a:r>
            <a:r>
              <a:rPr lang="en-US" dirty="0" smtClean="0"/>
              <a:t>drivers</a:t>
            </a:r>
            <a:endParaRPr lang="en-US" dirty="0"/>
          </a:p>
          <a:p>
            <a:pPr lvl="2"/>
            <a:r>
              <a:rPr lang="en-US" sz="1200" dirty="0"/>
              <a:t>Any individual may put route data into the contract</a:t>
            </a:r>
          </a:p>
          <a:p>
            <a:pPr lvl="2"/>
            <a:r>
              <a:rPr lang="en-US" sz="1200" dirty="0"/>
              <a:t>Any individual may remove from the contract route data they put in</a:t>
            </a:r>
          </a:p>
          <a:p>
            <a:pPr lvl="2"/>
            <a:r>
              <a:rPr lang="en-US" sz="1200" dirty="0"/>
              <a:t>DOT may only see heat maps of source and destination </a:t>
            </a:r>
            <a:r>
              <a:rPr lang="en-US" sz="1200" dirty="0" smtClean="0"/>
              <a:t>through </a:t>
            </a:r>
            <a:r>
              <a:rPr lang="en-US" sz="1200" dirty="0"/>
              <a:t>a specific intersection</a:t>
            </a:r>
          </a:p>
          <a:p>
            <a:pPr lvl="3"/>
            <a:r>
              <a:rPr lang="en-US" sz="1100" dirty="0"/>
              <a:t>Contract enforces a form of k-anonymity</a:t>
            </a:r>
          </a:p>
          <a:p>
            <a:pPr lvl="2"/>
            <a:r>
              <a:rPr lang="en-US" sz="1200" dirty="0"/>
              <a:t>DOT may only request data about </a:t>
            </a:r>
            <a:r>
              <a:rPr lang="en-US" sz="1200" dirty="0" smtClean="0"/>
              <a:t>(for example) 10 </a:t>
            </a:r>
            <a:r>
              <a:rPr lang="en-US" sz="1200" dirty="0"/>
              <a:t>intersections per </a:t>
            </a:r>
            <a:r>
              <a:rPr lang="en-US" sz="1200" dirty="0" smtClean="0"/>
              <a:t>day</a:t>
            </a:r>
            <a:endParaRPr lang="en-US" sz="1200" dirty="0"/>
          </a:p>
        </p:txBody>
      </p:sp>
      <p:sp>
        <p:nvSpPr>
          <p:cNvPr id="6" name="Content Placeholder 5"/>
          <p:cNvSpPr>
            <a:spLocks noGrp="1"/>
          </p:cNvSpPr>
          <p:nvPr>
            <p:ph sz="half" idx="13"/>
          </p:nvPr>
        </p:nvSpPr>
        <p:spPr/>
        <p:txBody>
          <a:bodyPr/>
          <a:lstStyle/>
          <a:p>
            <a:pPr marL="0" lvl="1" indent="0">
              <a:buNone/>
            </a:pPr>
            <a:r>
              <a:rPr lang="en-US" dirty="0" smtClean="0"/>
              <a:t>Observations</a:t>
            </a:r>
          </a:p>
          <a:p>
            <a:pPr lvl="2"/>
            <a:r>
              <a:rPr lang="en-US" sz="1200" dirty="0" smtClean="0"/>
              <a:t>Details of the smart contract are available for public inspection</a:t>
            </a:r>
          </a:p>
          <a:p>
            <a:pPr lvl="2"/>
            <a:r>
              <a:rPr lang="en-US" sz="1200" dirty="0" smtClean="0"/>
              <a:t>Driver data is always encrypted outside of the enclave, even DOT cannot see it</a:t>
            </a:r>
          </a:p>
          <a:p>
            <a:pPr lvl="2"/>
            <a:r>
              <a:rPr lang="en-US" sz="1200" dirty="0" smtClean="0"/>
              <a:t>Analysis of the data occurs through the smart contract inside the enclave</a:t>
            </a:r>
          </a:p>
          <a:p>
            <a:pPr lvl="2"/>
            <a:r>
              <a:rPr lang="en-US" sz="1200" dirty="0" smtClean="0"/>
              <a:t>Driver data can be removed from future use, and the contract can prove that it has been removed</a:t>
            </a:r>
          </a:p>
          <a:p>
            <a:pPr lvl="2"/>
            <a:endParaRPr lang="en-US" dirty="0"/>
          </a:p>
          <a:p>
            <a:pPr marL="342900" lvl="2" indent="0" algn="ctr">
              <a:buNone/>
            </a:pPr>
            <a:r>
              <a:rPr lang="en-US" i="1" dirty="0" smtClean="0"/>
              <a:t>And… we could add “rewards” for participation if appropriate</a:t>
            </a:r>
          </a:p>
        </p:txBody>
      </p:sp>
      <p:sp>
        <p:nvSpPr>
          <p:cNvPr id="5" name="Title 4"/>
          <p:cNvSpPr>
            <a:spLocks noGrp="1"/>
          </p:cNvSpPr>
          <p:nvPr>
            <p:ph type="title"/>
          </p:nvPr>
        </p:nvSpPr>
        <p:spPr/>
        <p:txBody>
          <a:bodyPr/>
          <a:lstStyle/>
          <a:p>
            <a:r>
              <a:rPr lang="en-US" dirty="0" smtClean="0"/>
              <a:t>How To Use PDO For Route Data</a:t>
            </a:r>
            <a:endParaRPr lang="en-US" sz="2000" dirty="0"/>
          </a:p>
        </p:txBody>
      </p:sp>
    </p:spTree>
    <p:extLst>
      <p:ext uri="{BB962C8B-B14F-4D97-AF65-F5344CB8AC3E}">
        <p14:creationId xmlns:p14="http://schemas.microsoft.com/office/powerpoint/2010/main" val="298333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455613" y="2326341"/>
            <a:ext cx="4006851" cy="2302808"/>
          </a:xfrm>
        </p:spPr>
        <p:txBody>
          <a:bodyPr/>
          <a:lstStyle/>
          <a:p>
            <a:r>
              <a:rPr lang="en-US" dirty="0" smtClean="0"/>
              <a:t>Status</a:t>
            </a:r>
          </a:p>
          <a:p>
            <a:pPr lvl="1"/>
            <a:r>
              <a:rPr lang="en-US" dirty="0" smtClean="0"/>
              <a:t>Prototype code available through Hyperledger Labs</a:t>
            </a:r>
          </a:p>
          <a:p>
            <a:pPr lvl="1"/>
            <a:r>
              <a:rPr lang="en-US" dirty="0" smtClean="0"/>
              <a:t>Contracts are defined in a functional language evaluated in an enclave</a:t>
            </a:r>
            <a:endParaRPr lang="en-US" dirty="0" smtClean="0"/>
          </a:p>
          <a:p>
            <a:pPr lvl="1"/>
            <a:r>
              <a:rPr lang="en-US" dirty="0" smtClean="0"/>
              <a:t>Contracts for </a:t>
            </a:r>
            <a:r>
              <a:rPr lang="en-US" dirty="0" smtClean="0"/>
              <a:t>driver profiles, </a:t>
            </a:r>
            <a:r>
              <a:rPr lang="en-US" dirty="0" smtClean="0"/>
              <a:t>asset markets with fair exchange &amp; auctions</a:t>
            </a:r>
          </a:p>
        </p:txBody>
      </p:sp>
      <p:sp>
        <p:nvSpPr>
          <p:cNvPr id="2" name="Content Placeholder 1"/>
          <p:cNvSpPr>
            <a:spLocks noGrp="1"/>
          </p:cNvSpPr>
          <p:nvPr>
            <p:ph sz="half" idx="13"/>
          </p:nvPr>
        </p:nvSpPr>
        <p:spPr>
          <a:xfrm>
            <a:off x="4678363" y="2326341"/>
            <a:ext cx="4005264" cy="2302808"/>
          </a:xfrm>
        </p:spPr>
        <p:txBody>
          <a:bodyPr/>
          <a:lstStyle/>
          <a:p>
            <a:r>
              <a:rPr lang="en-US" dirty="0" smtClean="0"/>
              <a:t>Ongoing Work</a:t>
            </a:r>
            <a:endParaRPr lang="en-US" dirty="0"/>
          </a:p>
          <a:p>
            <a:pPr lvl="1"/>
            <a:r>
              <a:rPr lang="en-US" dirty="0" smtClean="0"/>
              <a:t>Support more ledgers</a:t>
            </a:r>
          </a:p>
          <a:p>
            <a:pPr lvl="1"/>
            <a:r>
              <a:rPr lang="en-US" dirty="0" smtClean="0"/>
              <a:t>Support additional contract interpreters</a:t>
            </a:r>
            <a:endParaRPr lang="en-US" dirty="0"/>
          </a:p>
        </p:txBody>
      </p:sp>
      <p:sp>
        <p:nvSpPr>
          <p:cNvPr id="4" name="Title 3"/>
          <p:cNvSpPr>
            <a:spLocks noGrp="1"/>
          </p:cNvSpPr>
          <p:nvPr>
            <p:ph type="title"/>
          </p:nvPr>
        </p:nvSpPr>
        <p:spPr/>
        <p:txBody>
          <a:bodyPr/>
          <a:lstStyle/>
          <a:p>
            <a:r>
              <a:rPr lang="en-US" dirty="0" smtClean="0"/>
              <a:t>Summary</a:t>
            </a:r>
            <a:endParaRPr lang="en-US" dirty="0"/>
          </a:p>
        </p:txBody>
      </p:sp>
      <p:sp>
        <p:nvSpPr>
          <p:cNvPr id="6" name="Rounded Rectangle 5"/>
          <p:cNvSpPr/>
          <p:nvPr/>
        </p:nvSpPr>
        <p:spPr>
          <a:xfrm>
            <a:off x="1217240" y="1177528"/>
            <a:ext cx="6490447" cy="757519"/>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Private Data Objects enable sharing of data and coordinating action amongst mutually distrusting parties. </a:t>
            </a:r>
            <a:endParaRPr lang="en-US" dirty="0"/>
          </a:p>
        </p:txBody>
      </p:sp>
    </p:spTree>
    <p:extLst>
      <p:ext uri="{BB962C8B-B14F-4D97-AF65-F5344CB8AC3E}">
        <p14:creationId xmlns:p14="http://schemas.microsoft.com/office/powerpoint/2010/main" val="3013475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13</a:t>
            </a:fld>
            <a:endParaRPr lang="en-US" dirty="0"/>
          </a:p>
        </p:txBody>
      </p:sp>
      <p:sp>
        <p:nvSpPr>
          <p:cNvPr id="6" name="Title 5"/>
          <p:cNvSpPr>
            <a:spLocks noGrp="1"/>
          </p:cNvSpPr>
          <p:nvPr>
            <p:ph type="title"/>
          </p:nvPr>
        </p:nvSpPr>
        <p:spPr/>
        <p:txBody>
          <a:bodyPr/>
          <a:lstStyle/>
          <a:p>
            <a:r>
              <a:rPr lang="en-US" dirty="0" smtClean="0"/>
              <a:t>Links</a:t>
            </a:r>
            <a:endParaRPr lang="en-US" dirty="0"/>
          </a:p>
        </p:txBody>
      </p:sp>
      <p:sp>
        <p:nvSpPr>
          <p:cNvPr id="7" name="Content Placeholder 6"/>
          <p:cNvSpPr>
            <a:spLocks noGrp="1"/>
          </p:cNvSpPr>
          <p:nvPr>
            <p:ph sz="quarter" idx="13"/>
          </p:nvPr>
        </p:nvSpPr>
        <p:spPr/>
        <p:txBody>
          <a:bodyPr/>
          <a:lstStyle/>
          <a:p>
            <a:r>
              <a:rPr lang="en-US" dirty="0"/>
              <a:t>DEMO: </a:t>
            </a:r>
            <a:r>
              <a:rPr lang="en-US" dirty="0">
                <a:hlinkClick r:id="rId2"/>
              </a:rPr>
              <a:t>https://</a:t>
            </a:r>
            <a:r>
              <a:rPr lang="en-US" dirty="0" smtClean="0">
                <a:hlinkClick r:id="rId2"/>
              </a:rPr>
              <a:t>www.youtube.com/watch?v=I1HbFPwo4gg</a:t>
            </a:r>
            <a:r>
              <a:rPr lang="en-US" dirty="0" smtClean="0"/>
              <a:t> </a:t>
            </a:r>
            <a:endParaRPr lang="en-US" dirty="0"/>
          </a:p>
          <a:p>
            <a:r>
              <a:rPr lang="en-US" dirty="0"/>
              <a:t>PAPER: </a:t>
            </a:r>
            <a:r>
              <a:rPr lang="en-US" dirty="0">
                <a:hlinkClick r:id="rId3"/>
              </a:rPr>
              <a:t>https://</a:t>
            </a:r>
            <a:r>
              <a:rPr lang="en-US" dirty="0" smtClean="0">
                <a:hlinkClick r:id="rId3"/>
              </a:rPr>
              <a:t>arxiv.org/abs/1807.05686</a:t>
            </a:r>
            <a:endParaRPr lang="en-US" dirty="0" smtClean="0"/>
          </a:p>
          <a:p>
            <a:r>
              <a:rPr lang="en-US" dirty="0" smtClean="0"/>
              <a:t>CODE:  </a:t>
            </a:r>
            <a:r>
              <a:rPr lang="en-US" dirty="0" smtClean="0">
                <a:hlinkClick r:id="rId4"/>
              </a:rPr>
              <a:t>https</a:t>
            </a:r>
            <a:r>
              <a:rPr lang="en-US" dirty="0">
                <a:hlinkClick r:id="rId4"/>
              </a:rPr>
              <a:t>://</a:t>
            </a:r>
            <a:r>
              <a:rPr lang="en-US" dirty="0" smtClean="0">
                <a:hlinkClick r:id="rId4"/>
              </a:rPr>
              <a:t>github.com/hyperledger-labs/private-data-objects</a:t>
            </a:r>
            <a:r>
              <a:rPr lang="en-US" dirty="0" smtClean="0"/>
              <a:t> </a:t>
            </a:r>
            <a:endParaRPr lang="en-US" dirty="0"/>
          </a:p>
        </p:txBody>
      </p:sp>
    </p:spTree>
    <p:extLst>
      <p:ext uri="{BB962C8B-B14F-4D97-AF65-F5344CB8AC3E}">
        <p14:creationId xmlns:p14="http://schemas.microsoft.com/office/powerpoint/2010/main" val="3896700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2"/>
          <p:cNvSpPr>
            <a:spLocks noGrp="1"/>
          </p:cNvSpPr>
          <p:nvPr>
            <p:ph type="sldNum" sz="quarter" idx="12"/>
          </p:nvPr>
        </p:nvSpPr>
        <p:spPr/>
        <p:txBody>
          <a:bodyPr/>
          <a:lstStyle/>
          <a:p>
            <a:fld id="{FD44707B-D922-47D5-BD24-D96E91B70543}" type="slidenum">
              <a:rPr lang="en-US" smtClean="0">
                <a:solidFill>
                  <a:prstClr val="white"/>
                </a:solidFill>
              </a:rPr>
              <a:pPr/>
              <a:t>2</a:t>
            </a:fld>
            <a:endParaRPr lang="en-US" dirty="0">
              <a:solidFill>
                <a:prstClr val="white"/>
              </a:solidFill>
            </a:endParaRPr>
          </a:p>
        </p:txBody>
      </p:sp>
      <p:sp>
        <p:nvSpPr>
          <p:cNvPr id="4" name="Title 3"/>
          <p:cNvSpPr>
            <a:spLocks noGrp="1"/>
          </p:cNvSpPr>
          <p:nvPr>
            <p:ph type="title"/>
          </p:nvPr>
        </p:nvSpPr>
        <p:spPr/>
        <p:txBody>
          <a:bodyPr/>
          <a:lstStyle/>
          <a:p>
            <a:r>
              <a:rPr lang="en-US" dirty="0"/>
              <a:t>Legal Disclaimers</a:t>
            </a:r>
          </a:p>
        </p:txBody>
      </p:sp>
      <p:sp>
        <p:nvSpPr>
          <p:cNvPr id="12" name="Text Placeholder 2"/>
          <p:cNvSpPr txBox="1">
            <a:spLocks/>
          </p:cNvSpPr>
          <p:nvPr/>
        </p:nvSpPr>
        <p:spPr>
          <a:xfrm>
            <a:off x="466020" y="986643"/>
            <a:ext cx="8412480" cy="3259954"/>
          </a:xfrm>
          <a:prstGeom prst="rect">
            <a:avLst/>
          </a:prstGeom>
        </p:spPr>
        <p:txBody>
          <a:bodyPr vert="horz" wrap="square" lIns="0" tIns="45720" rIns="91440" bIns="45720" numCol="1" anchor="t" anchorCtr="0" compatLnSpc="1">
            <a:prstTxWarp prst="textNoShape">
              <a:avLst/>
            </a:prstTxWarp>
          </a:bodyPr>
          <a:lstStyle>
            <a:defPPr>
              <a:defRPr lang="en-US"/>
            </a:defPPr>
            <a:lvl1pPr algn="ctr" defTabSz="457200" rtl="0" fontAlgn="base">
              <a:spcBef>
                <a:spcPct val="0"/>
              </a:spcBef>
              <a:spcAft>
                <a:spcPct val="0"/>
              </a:spcAft>
              <a:defRPr sz="1200" kern="1200">
                <a:solidFill>
                  <a:srgbClr val="8DC5EA"/>
                </a:solidFill>
                <a:latin typeface="Calibri" pitchFamily="34" charset="0"/>
                <a:ea typeface="+mn-ea"/>
                <a:cs typeface="+mn-cs"/>
              </a:defRPr>
            </a:lvl1pPr>
            <a:lvl2pPr marL="457200" algn="l" defTabSz="457200" rtl="0" fontAlgn="base">
              <a:spcBef>
                <a:spcPct val="0"/>
              </a:spcBef>
              <a:spcAft>
                <a:spcPct val="0"/>
              </a:spcAft>
              <a:defRPr kern="1200">
                <a:solidFill>
                  <a:schemeClr val="tx1"/>
                </a:solidFill>
                <a:latin typeface="Neo Sans Intel" pitchFamily="34" charset="0"/>
                <a:ea typeface="+mn-ea"/>
                <a:cs typeface="+mn-cs"/>
              </a:defRPr>
            </a:lvl2pPr>
            <a:lvl3pPr marL="914400" algn="l" defTabSz="457200" rtl="0" fontAlgn="base">
              <a:spcBef>
                <a:spcPct val="0"/>
              </a:spcBef>
              <a:spcAft>
                <a:spcPct val="0"/>
              </a:spcAft>
              <a:defRPr kern="1200">
                <a:solidFill>
                  <a:schemeClr val="tx1"/>
                </a:solidFill>
                <a:latin typeface="Neo Sans Intel" pitchFamily="34" charset="0"/>
                <a:ea typeface="+mn-ea"/>
                <a:cs typeface="+mn-cs"/>
              </a:defRPr>
            </a:lvl3pPr>
            <a:lvl4pPr marL="1371600" algn="l" defTabSz="457200" rtl="0" fontAlgn="base">
              <a:spcBef>
                <a:spcPct val="0"/>
              </a:spcBef>
              <a:spcAft>
                <a:spcPct val="0"/>
              </a:spcAft>
              <a:defRPr kern="1200">
                <a:solidFill>
                  <a:schemeClr val="tx1"/>
                </a:solidFill>
                <a:latin typeface="Neo Sans Intel" pitchFamily="34" charset="0"/>
                <a:ea typeface="+mn-ea"/>
                <a:cs typeface="+mn-cs"/>
              </a:defRPr>
            </a:lvl4pPr>
            <a:lvl5pPr marL="1828800" algn="l" defTabSz="457200" rtl="0" fontAlgn="base">
              <a:spcBef>
                <a:spcPct val="0"/>
              </a:spcBef>
              <a:spcAft>
                <a:spcPct val="0"/>
              </a:spcAft>
              <a:defRPr kern="1200">
                <a:solidFill>
                  <a:schemeClr val="tx1"/>
                </a:solidFill>
                <a:latin typeface="Neo Sans Intel" pitchFamily="34" charset="0"/>
                <a:ea typeface="+mn-ea"/>
                <a:cs typeface="+mn-cs"/>
              </a:defRPr>
            </a:lvl5pPr>
            <a:lvl6pPr marL="2286000" algn="l" defTabSz="914400" rtl="0" eaLnBrk="1" latinLnBrk="0" hangingPunct="1">
              <a:defRPr kern="1200">
                <a:solidFill>
                  <a:schemeClr val="tx1"/>
                </a:solidFill>
                <a:latin typeface="Neo Sans Intel" pitchFamily="34" charset="0"/>
                <a:ea typeface="+mn-ea"/>
                <a:cs typeface="+mn-cs"/>
              </a:defRPr>
            </a:lvl6pPr>
            <a:lvl7pPr marL="2743200" algn="l" defTabSz="914400" rtl="0" eaLnBrk="1" latinLnBrk="0" hangingPunct="1">
              <a:defRPr kern="1200">
                <a:solidFill>
                  <a:schemeClr val="tx1"/>
                </a:solidFill>
                <a:latin typeface="Neo Sans Intel" pitchFamily="34" charset="0"/>
                <a:ea typeface="+mn-ea"/>
                <a:cs typeface="+mn-cs"/>
              </a:defRPr>
            </a:lvl7pPr>
            <a:lvl8pPr marL="3200400" algn="l" defTabSz="914400" rtl="0" eaLnBrk="1" latinLnBrk="0" hangingPunct="1">
              <a:defRPr kern="1200">
                <a:solidFill>
                  <a:schemeClr val="tx1"/>
                </a:solidFill>
                <a:latin typeface="Neo Sans Intel" pitchFamily="34" charset="0"/>
                <a:ea typeface="+mn-ea"/>
                <a:cs typeface="+mn-cs"/>
              </a:defRPr>
            </a:lvl8pPr>
            <a:lvl9pPr marL="3657600" algn="l" defTabSz="914400" rtl="0" eaLnBrk="1" latinLnBrk="0" hangingPunct="1">
              <a:defRPr kern="1200">
                <a:solidFill>
                  <a:schemeClr val="tx1"/>
                </a:solidFill>
                <a:latin typeface="Neo Sans Intel" pitchFamily="34" charset="0"/>
                <a:ea typeface="+mn-ea"/>
                <a:cs typeface="+mn-cs"/>
              </a:defRPr>
            </a:lvl9pPr>
          </a:lstStyle>
          <a:p>
            <a:pPr marL="117469" indent="-117469" algn="l" defTabSz="914355" eaLnBrk="0" hangingPunct="0">
              <a:spcBef>
                <a:spcPts val="0"/>
              </a:spcBef>
              <a:spcAft>
                <a:spcPts val="600"/>
              </a:spcAft>
              <a:buClr>
                <a:srgbClr val="B1BABF"/>
              </a:buClr>
              <a:buFont typeface="Wingdings" charset="2"/>
              <a:buChar char="§"/>
            </a:pPr>
            <a:r>
              <a:rPr lang="en-US" sz="1100" dirty="0">
                <a:solidFill>
                  <a:srgbClr val="003C71"/>
                </a:solidFill>
                <a:latin typeface="Intel Clear"/>
                <a:cs typeface="Intel Clear"/>
              </a:rPr>
              <a:t>Intel technologies’ features and benefits depend on system configuration and may require enabled hardware, software or service activation. Performance varies depending on system configuration. No computer system can be absolutely secure. Check with your system manufacturer or retailer or learn more at </a:t>
            </a:r>
            <a:r>
              <a:rPr lang="en-US" sz="1100" dirty="0">
                <a:solidFill>
                  <a:srgbClr val="003C71"/>
                </a:solidFill>
                <a:latin typeface="Intel Clear"/>
                <a:cs typeface="Intel Clear"/>
                <a:hlinkClick r:id="rId3"/>
              </a:rPr>
              <a:t>www.intel.com</a:t>
            </a:r>
            <a:r>
              <a:rPr lang="en-US" sz="1100" dirty="0">
                <a:solidFill>
                  <a:srgbClr val="003C71"/>
                </a:solidFill>
                <a:latin typeface="Intel Clear"/>
                <a:cs typeface="Intel Clear"/>
              </a:rPr>
              <a:t>.</a:t>
            </a:r>
          </a:p>
          <a:p>
            <a:pPr marL="117469" indent="-117469" algn="l" defTabSz="914355" eaLnBrk="0" hangingPunct="0">
              <a:spcBef>
                <a:spcPts val="0"/>
              </a:spcBef>
              <a:spcAft>
                <a:spcPts val="600"/>
              </a:spcAft>
              <a:buClr>
                <a:srgbClr val="B1BABF"/>
              </a:buClr>
              <a:buFont typeface="Wingdings" charset="2"/>
              <a:buChar char="§"/>
            </a:pPr>
            <a:r>
              <a:rPr lang="en-US" sz="1100" dirty="0">
                <a:solidFill>
                  <a:srgbClr val="003C71"/>
                </a:solidFill>
                <a:latin typeface="Intel Clear"/>
                <a:cs typeface="Intel Clear"/>
              </a:rPr>
              <a:t>Software and workloads used in performance tests may have been optimized for performance only on Intel microprocessors. Performance tests, such as SYSmark and MobileMark, are measured using specific computer systems, components, software, operations and functions. Any change to any of those factors may cause the results to vary. You should consult other information and performance tests to assist you in fully evaluating your contemplated purchases, including the performance of that product when combined with other products.</a:t>
            </a:r>
          </a:p>
          <a:p>
            <a:pPr marL="117469" indent="-117469" algn="l" defTabSz="914355" eaLnBrk="0" hangingPunct="0">
              <a:spcBef>
                <a:spcPts val="0"/>
              </a:spcBef>
              <a:spcAft>
                <a:spcPts val="600"/>
              </a:spcAft>
              <a:buClr>
                <a:srgbClr val="B1BABF"/>
              </a:buClr>
              <a:buFont typeface="Wingdings" charset="2"/>
              <a:buChar char="§"/>
            </a:pPr>
            <a:r>
              <a:rPr lang="en-US" sz="1100" dirty="0">
                <a:solidFill>
                  <a:srgbClr val="003C71"/>
                </a:solidFill>
                <a:latin typeface="Intel Clear"/>
                <a:cs typeface="Intel Clear"/>
              </a:rPr>
              <a:t>For more information go to </a:t>
            </a:r>
            <a:r>
              <a:rPr lang="en-US" sz="1100" dirty="0">
                <a:solidFill>
                  <a:srgbClr val="003C71"/>
                </a:solidFill>
                <a:latin typeface="Intel Clear"/>
                <a:cs typeface="Intel Clear"/>
                <a:hlinkClick r:id="rId4"/>
              </a:rPr>
              <a:t>http://www.Intel.Com/performance</a:t>
            </a:r>
            <a:r>
              <a:rPr lang="en-US" sz="1100" dirty="0">
                <a:solidFill>
                  <a:srgbClr val="003C71"/>
                </a:solidFill>
                <a:latin typeface="Intel Clear"/>
                <a:cs typeface="Intel Clear"/>
              </a:rPr>
              <a:t>. </a:t>
            </a:r>
          </a:p>
          <a:p>
            <a:pPr marL="117469" indent="-117469" algn="l" defTabSz="914355" eaLnBrk="0" hangingPunct="0">
              <a:spcBef>
                <a:spcPts val="0"/>
              </a:spcBef>
              <a:spcAft>
                <a:spcPts val="600"/>
              </a:spcAft>
              <a:buClr>
                <a:srgbClr val="B1BABF"/>
              </a:buClr>
              <a:buFont typeface="Wingdings" charset="2"/>
              <a:buChar char="§"/>
            </a:pPr>
            <a:r>
              <a:rPr lang="en-US" sz="1100" dirty="0">
                <a:solidFill>
                  <a:srgbClr val="003C71"/>
                </a:solidFill>
                <a:latin typeface="Intel Clear"/>
                <a:cs typeface="Intel Clear"/>
              </a:rPr>
              <a:t>All information provided here is subject to change without notice. Contact your Intel representative to obtain the latest Intel product specifications and roadmaps.</a:t>
            </a:r>
          </a:p>
          <a:p>
            <a:pPr algn="l" defTabSz="914355" eaLnBrk="0" hangingPunct="0">
              <a:spcBef>
                <a:spcPct val="20000"/>
              </a:spcBef>
            </a:pPr>
            <a:endParaRPr lang="en-US" sz="1100" dirty="0">
              <a:solidFill>
                <a:srgbClr val="003C71"/>
              </a:solidFill>
              <a:latin typeface="Intel Clear"/>
              <a:cs typeface="Intel Clear"/>
            </a:endParaRPr>
          </a:p>
          <a:p>
            <a:pPr algn="l" defTabSz="914355" eaLnBrk="0" hangingPunct="0">
              <a:spcBef>
                <a:spcPct val="20000"/>
              </a:spcBef>
            </a:pPr>
            <a:r>
              <a:rPr lang="en-US" sz="1100" dirty="0">
                <a:solidFill>
                  <a:srgbClr val="003C71"/>
                </a:solidFill>
                <a:latin typeface="Intel Clear"/>
                <a:cs typeface="Intel Clear"/>
              </a:rPr>
              <a:t>Copyright © 2018 Intel Corporation. All rights reserved. Intel, the Intel logo, Intel Experience What’s Inside, the Intel </a:t>
            </a:r>
            <a:br>
              <a:rPr lang="en-US" sz="1100" dirty="0">
                <a:solidFill>
                  <a:srgbClr val="003C71"/>
                </a:solidFill>
                <a:latin typeface="Intel Clear"/>
                <a:cs typeface="Intel Clear"/>
              </a:rPr>
            </a:br>
            <a:r>
              <a:rPr lang="en-US" sz="1100" dirty="0">
                <a:solidFill>
                  <a:srgbClr val="003C71"/>
                </a:solidFill>
                <a:latin typeface="Intel Clear"/>
                <a:cs typeface="Intel Clear"/>
              </a:rPr>
              <a:t>Experience What’s Inside logo, Intel Inside, the Intel Inside logo, and Intel Xeon are trademarks of Intel Corporation in </a:t>
            </a:r>
            <a:br>
              <a:rPr lang="en-US" sz="1100" dirty="0">
                <a:solidFill>
                  <a:srgbClr val="003C71"/>
                </a:solidFill>
                <a:latin typeface="Intel Clear"/>
                <a:cs typeface="Intel Clear"/>
              </a:rPr>
            </a:br>
            <a:r>
              <a:rPr lang="en-US" sz="1100" dirty="0">
                <a:solidFill>
                  <a:srgbClr val="003C71"/>
                </a:solidFill>
                <a:latin typeface="Intel Clear"/>
                <a:cs typeface="Intel Clear"/>
              </a:rPr>
              <a:t>the U.S. and/or other countries. </a:t>
            </a:r>
          </a:p>
          <a:p>
            <a:pPr algn="l" defTabSz="914355" eaLnBrk="0" hangingPunct="0">
              <a:spcBef>
                <a:spcPct val="20000"/>
              </a:spcBef>
            </a:pPr>
            <a:r>
              <a:rPr lang="en-US" sz="1100" dirty="0">
                <a:solidFill>
                  <a:srgbClr val="003C71"/>
                </a:solidFill>
                <a:latin typeface="Intel Clear"/>
                <a:cs typeface="Intel Clear"/>
              </a:rPr>
              <a:t>*Other names and brands may be claimed as the property of others.</a:t>
            </a:r>
          </a:p>
        </p:txBody>
      </p:sp>
    </p:spTree>
    <p:extLst>
      <p:ext uri="{BB962C8B-B14F-4D97-AF65-F5344CB8AC3E}">
        <p14:creationId xmlns:p14="http://schemas.microsoft.com/office/powerpoint/2010/main" val="3028352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a:xfrm>
            <a:off x="455613" y="2032000"/>
            <a:ext cx="4006851" cy="2597149"/>
          </a:xfrm>
        </p:spPr>
        <p:txBody>
          <a:bodyPr/>
          <a:lstStyle/>
          <a:p>
            <a:pPr lvl="1"/>
            <a:r>
              <a:rPr lang="en-US" sz="1800" dirty="0" smtClean="0">
                <a:solidFill>
                  <a:srgbClr val="003C71"/>
                </a:solidFill>
              </a:rPr>
              <a:t>Privacy Preserving Smart Contract</a:t>
            </a:r>
          </a:p>
          <a:p>
            <a:pPr lvl="2"/>
            <a:r>
              <a:rPr lang="en-US" sz="1600" u="sng" dirty="0" smtClean="0">
                <a:solidFill>
                  <a:srgbClr val="003C71"/>
                </a:solidFill>
              </a:rPr>
              <a:t>Access Policy</a:t>
            </a:r>
            <a:r>
              <a:rPr lang="en-US" sz="1600" dirty="0" smtClean="0">
                <a:solidFill>
                  <a:srgbClr val="003C71"/>
                </a:solidFill>
              </a:rPr>
              <a:t>: Smart contract d</a:t>
            </a:r>
            <a:r>
              <a:rPr lang="en-US" sz="1600" dirty="0" smtClean="0">
                <a:solidFill>
                  <a:srgbClr val="003C71"/>
                </a:solidFill>
              </a:rPr>
              <a:t>efines </a:t>
            </a:r>
            <a:r>
              <a:rPr lang="en-US" sz="1600" dirty="0" smtClean="0">
                <a:solidFill>
                  <a:srgbClr val="003C71"/>
                </a:solidFill>
              </a:rPr>
              <a:t>data </a:t>
            </a:r>
            <a:r>
              <a:rPr lang="en-US" sz="1600" dirty="0">
                <a:solidFill>
                  <a:srgbClr val="003C71"/>
                </a:solidFill>
              </a:rPr>
              <a:t>access and update </a:t>
            </a:r>
            <a:r>
              <a:rPr lang="en-US" sz="1600" dirty="0" smtClean="0">
                <a:solidFill>
                  <a:srgbClr val="003C71"/>
                </a:solidFill>
              </a:rPr>
              <a:t>policies</a:t>
            </a:r>
          </a:p>
          <a:p>
            <a:pPr lvl="2"/>
            <a:r>
              <a:rPr lang="en-US" sz="1600" u="sng" dirty="0" smtClean="0">
                <a:solidFill>
                  <a:srgbClr val="003C71"/>
                </a:solidFill>
              </a:rPr>
              <a:t>Confidentiality</a:t>
            </a:r>
            <a:r>
              <a:rPr lang="en-US" sz="1600" dirty="0" smtClean="0">
                <a:solidFill>
                  <a:srgbClr val="003C71"/>
                </a:solidFill>
              </a:rPr>
              <a:t>: Data can only be accessed through SGX enclave executing the smart contract</a:t>
            </a:r>
            <a:endParaRPr lang="en-US" sz="1600" dirty="0" smtClean="0">
              <a:solidFill>
                <a:srgbClr val="003C71"/>
              </a:solidFill>
            </a:endParaRPr>
          </a:p>
          <a:p>
            <a:pPr lvl="2"/>
            <a:r>
              <a:rPr lang="en-US" sz="1600" u="sng" dirty="0" smtClean="0">
                <a:solidFill>
                  <a:srgbClr val="003C71"/>
                </a:solidFill>
              </a:rPr>
              <a:t>Stickiness</a:t>
            </a:r>
            <a:r>
              <a:rPr lang="en-US" sz="1600" dirty="0" smtClean="0">
                <a:solidFill>
                  <a:srgbClr val="003C71"/>
                </a:solidFill>
              </a:rPr>
              <a:t>: Policies </a:t>
            </a:r>
            <a:r>
              <a:rPr lang="en-US" sz="1600" dirty="0" smtClean="0">
                <a:solidFill>
                  <a:srgbClr val="003C71"/>
                </a:solidFill>
              </a:rPr>
              <a:t>are enforced </a:t>
            </a:r>
            <a:r>
              <a:rPr lang="en-US" sz="1600" dirty="0" smtClean="0">
                <a:solidFill>
                  <a:srgbClr val="003C71"/>
                </a:solidFill>
              </a:rPr>
              <a:t>wherever the </a:t>
            </a:r>
            <a:r>
              <a:rPr lang="en-US" sz="1600" dirty="0" smtClean="0">
                <a:solidFill>
                  <a:srgbClr val="003C71"/>
                </a:solidFill>
              </a:rPr>
              <a:t>object </a:t>
            </a:r>
            <a:r>
              <a:rPr lang="en-US" sz="1600" dirty="0" smtClean="0">
                <a:solidFill>
                  <a:srgbClr val="003C71"/>
                </a:solidFill>
              </a:rPr>
              <a:t>resides </a:t>
            </a:r>
            <a:endParaRPr lang="en-US" sz="1600" dirty="0" smtClean="0">
              <a:solidFill>
                <a:srgbClr val="003C71"/>
              </a:solidFill>
            </a:endParaRPr>
          </a:p>
        </p:txBody>
      </p:sp>
      <p:sp>
        <p:nvSpPr>
          <p:cNvPr id="2" name="Content Placeholder 1"/>
          <p:cNvSpPr>
            <a:spLocks noGrp="1"/>
          </p:cNvSpPr>
          <p:nvPr>
            <p:ph sz="half" idx="13"/>
          </p:nvPr>
        </p:nvSpPr>
        <p:spPr>
          <a:xfrm>
            <a:off x="4678363" y="2032000"/>
            <a:ext cx="4005264" cy="2597149"/>
          </a:xfrm>
        </p:spPr>
        <p:txBody>
          <a:bodyPr/>
          <a:lstStyle/>
          <a:p>
            <a:pPr lvl="1"/>
            <a:r>
              <a:rPr lang="en-US" sz="1800" dirty="0" smtClean="0"/>
              <a:t>Blockchain-based Ledger</a:t>
            </a:r>
          </a:p>
          <a:p>
            <a:pPr lvl="2"/>
            <a:r>
              <a:rPr lang="en-US" sz="1600" u="sng" dirty="0" smtClean="0">
                <a:solidFill>
                  <a:srgbClr val="003C71"/>
                </a:solidFill>
              </a:rPr>
              <a:t>Commitment</a:t>
            </a:r>
            <a:r>
              <a:rPr lang="en-US" sz="1600" dirty="0" smtClean="0">
                <a:solidFill>
                  <a:srgbClr val="003C71"/>
                </a:solidFill>
              </a:rPr>
              <a:t>: Auditable record </a:t>
            </a:r>
            <a:r>
              <a:rPr lang="en-US" sz="1600" dirty="0" smtClean="0">
                <a:solidFill>
                  <a:srgbClr val="003C71"/>
                </a:solidFill>
              </a:rPr>
              <a:t>of agreements and policy</a:t>
            </a:r>
          </a:p>
          <a:p>
            <a:pPr lvl="2"/>
            <a:r>
              <a:rPr lang="en-US" sz="1600" u="sng" dirty="0" smtClean="0">
                <a:solidFill>
                  <a:srgbClr val="003C71"/>
                </a:solidFill>
              </a:rPr>
              <a:t>Integrity</a:t>
            </a:r>
            <a:r>
              <a:rPr lang="en-US" sz="1600" dirty="0" smtClean="0">
                <a:solidFill>
                  <a:srgbClr val="003C71"/>
                </a:solidFill>
              </a:rPr>
              <a:t>: Ensures </a:t>
            </a:r>
            <a:r>
              <a:rPr lang="en-US" sz="1600" dirty="0">
                <a:solidFill>
                  <a:srgbClr val="003C71"/>
                </a:solidFill>
              </a:rPr>
              <a:t>that there is </a:t>
            </a:r>
            <a:r>
              <a:rPr lang="en-US" sz="1600" dirty="0" smtClean="0">
                <a:solidFill>
                  <a:srgbClr val="003C71"/>
                </a:solidFill>
              </a:rPr>
              <a:t>one authoritative </a:t>
            </a:r>
            <a:r>
              <a:rPr lang="en-US" sz="1600" dirty="0">
                <a:solidFill>
                  <a:srgbClr val="003C71"/>
                </a:solidFill>
              </a:rPr>
              <a:t>instance of </a:t>
            </a:r>
            <a:r>
              <a:rPr lang="en-US" sz="1600" dirty="0" smtClean="0">
                <a:solidFill>
                  <a:srgbClr val="003C71"/>
                </a:solidFill>
              </a:rPr>
              <a:t>an object</a:t>
            </a:r>
            <a:endParaRPr lang="en-US" sz="1600" dirty="0" smtClean="0">
              <a:solidFill>
                <a:srgbClr val="003C71"/>
              </a:solidFill>
            </a:endParaRPr>
          </a:p>
          <a:p>
            <a:pPr lvl="2"/>
            <a:r>
              <a:rPr lang="en-US" sz="1600" u="sng" dirty="0" smtClean="0">
                <a:solidFill>
                  <a:srgbClr val="003C71"/>
                </a:solidFill>
              </a:rPr>
              <a:t>Coordination</a:t>
            </a:r>
            <a:r>
              <a:rPr lang="en-US" sz="1600" dirty="0" smtClean="0">
                <a:solidFill>
                  <a:srgbClr val="003C71"/>
                </a:solidFill>
              </a:rPr>
              <a:t>: Guarantees </a:t>
            </a:r>
            <a:r>
              <a:rPr lang="en-US" sz="1600" dirty="0" smtClean="0">
                <a:solidFill>
                  <a:srgbClr val="003C71"/>
                </a:solidFill>
              </a:rPr>
              <a:t>atomicity of updates across interacting objects</a:t>
            </a:r>
            <a:endParaRPr lang="en-US" sz="1600" dirty="0" smtClean="0"/>
          </a:p>
          <a:p>
            <a:pPr lvl="2"/>
            <a:endParaRPr lang="en-US" sz="1600" dirty="0"/>
          </a:p>
        </p:txBody>
      </p:sp>
      <p:sp>
        <p:nvSpPr>
          <p:cNvPr id="4" name="Title 3"/>
          <p:cNvSpPr>
            <a:spLocks noGrp="1"/>
          </p:cNvSpPr>
          <p:nvPr>
            <p:ph type="title"/>
          </p:nvPr>
        </p:nvSpPr>
        <p:spPr/>
        <p:txBody>
          <a:bodyPr/>
          <a:lstStyle/>
          <a:p>
            <a:r>
              <a:rPr lang="en-US" dirty="0" smtClean="0"/>
              <a:t>Private Data Objects (PDOs)</a:t>
            </a:r>
            <a:endParaRPr lang="en-US" dirty="0"/>
          </a:p>
        </p:txBody>
      </p:sp>
      <p:sp>
        <p:nvSpPr>
          <p:cNvPr id="7" name="TextBox 6"/>
          <p:cNvSpPr txBox="1"/>
          <p:nvPr/>
        </p:nvSpPr>
        <p:spPr>
          <a:xfrm>
            <a:off x="1158875" y="1054100"/>
            <a:ext cx="6823076" cy="615553"/>
          </a:xfrm>
          <a:prstGeom prst="rect">
            <a:avLst/>
          </a:prstGeom>
          <a:noFill/>
        </p:spPr>
        <p:txBody>
          <a:bodyPr vert="horz" wrap="square" lIns="0" tIns="0" rIns="0" bIns="0" rtlCol="0">
            <a:spAutoFit/>
          </a:bodyPr>
          <a:lstStyle/>
          <a:p>
            <a:pPr algn="ctr"/>
            <a:r>
              <a:rPr lang="en-US" sz="2000" b="1" dirty="0">
                <a:solidFill>
                  <a:srgbClr val="003C71"/>
                </a:solidFill>
              </a:rPr>
              <a:t>Private Data Objects enable sharing of data and coordinating action amongst distrusting parties. </a:t>
            </a:r>
          </a:p>
        </p:txBody>
      </p:sp>
    </p:spTree>
    <p:extLst>
      <p:ext uri="{BB962C8B-B14F-4D97-AF65-F5344CB8AC3E}">
        <p14:creationId xmlns:p14="http://schemas.microsoft.com/office/powerpoint/2010/main" val="2148601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Example: Transient-Driver Profiles</a:t>
            </a:r>
            <a:endParaRPr lang="en-US" dirty="0"/>
          </a:p>
        </p:txBody>
      </p:sp>
      <p:sp>
        <p:nvSpPr>
          <p:cNvPr id="6" name="TextBox 5"/>
          <p:cNvSpPr txBox="1"/>
          <p:nvPr/>
        </p:nvSpPr>
        <p:spPr>
          <a:xfrm>
            <a:off x="729856" y="957021"/>
            <a:ext cx="3840557" cy="1261884"/>
          </a:xfrm>
          <a:prstGeom prst="rect">
            <a:avLst/>
          </a:prstGeom>
          <a:noFill/>
        </p:spPr>
        <p:txBody>
          <a:bodyPr vert="horz" wrap="square" lIns="0" tIns="0" rIns="0" bIns="0" rtlCol="0">
            <a:spAutoFit/>
          </a:bodyPr>
          <a:lstStyle/>
          <a:p>
            <a:r>
              <a:rPr lang="en-US" b="1" u="sng" dirty="0" smtClean="0">
                <a:solidFill>
                  <a:srgbClr val="003C71"/>
                </a:solidFill>
              </a:rPr>
              <a:t>Trends</a:t>
            </a:r>
          </a:p>
          <a:p>
            <a:pPr marL="285750" indent="-285750">
              <a:buFont typeface="Arial" panose="020B0604020202020204" pitchFamily="34" charset="0"/>
              <a:buChar char="•"/>
            </a:pPr>
            <a:r>
              <a:rPr lang="en-US" sz="1600" dirty="0" smtClean="0">
                <a:solidFill>
                  <a:srgbClr val="003C71"/>
                </a:solidFill>
              </a:rPr>
              <a:t>Changing sense of vehicle ownership (long-term owner </a:t>
            </a:r>
            <a:r>
              <a:rPr lang="en-US" sz="1600" dirty="0" smtClean="0">
                <a:solidFill>
                  <a:srgbClr val="003C71"/>
                </a:solidFill>
                <a:sym typeface="Wingdings" panose="05000000000000000000" pitchFamily="2" charset="2"/>
              </a:rPr>
              <a:t> short-term lease)</a:t>
            </a:r>
          </a:p>
          <a:p>
            <a:pPr marL="285750" indent="-285750">
              <a:buFont typeface="Arial" panose="020B0604020202020204" pitchFamily="34" charset="0"/>
              <a:buChar char="•"/>
            </a:pPr>
            <a:r>
              <a:rPr lang="en-US" sz="1600" dirty="0" smtClean="0">
                <a:solidFill>
                  <a:srgbClr val="003C71"/>
                </a:solidFill>
                <a:sym typeface="Wingdings" panose="05000000000000000000" pitchFamily="2" charset="2"/>
              </a:rPr>
              <a:t>Insurance companies moving to metered services</a:t>
            </a:r>
          </a:p>
        </p:txBody>
      </p:sp>
      <p:sp>
        <p:nvSpPr>
          <p:cNvPr id="9" name="Right Arrow 8"/>
          <p:cNvSpPr/>
          <p:nvPr/>
        </p:nvSpPr>
        <p:spPr>
          <a:xfrm>
            <a:off x="4953000" y="1383268"/>
            <a:ext cx="533400" cy="369332"/>
          </a:xfrm>
          <a:prstGeom prst="rightArrow">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5604520" y="957021"/>
            <a:ext cx="3325452" cy="1985159"/>
          </a:xfrm>
          <a:prstGeom prst="rect">
            <a:avLst/>
          </a:prstGeom>
          <a:noFill/>
        </p:spPr>
        <p:txBody>
          <a:bodyPr vert="horz" wrap="square" lIns="0" tIns="0" rIns="0" bIns="0" rtlCol="0">
            <a:spAutoFit/>
          </a:bodyPr>
          <a:lstStyle/>
          <a:p>
            <a:pPr>
              <a:spcAft>
                <a:spcPts val="600"/>
              </a:spcAft>
            </a:pPr>
            <a:r>
              <a:rPr lang="en-US" b="1" u="sng" dirty="0" smtClean="0">
                <a:solidFill>
                  <a:srgbClr val="003C71"/>
                </a:solidFill>
              </a:rPr>
              <a:t>Solution Requirements</a:t>
            </a:r>
            <a:endParaRPr lang="en-US" b="1" u="sng" dirty="0">
              <a:solidFill>
                <a:srgbClr val="003C71"/>
              </a:solidFill>
            </a:endParaRPr>
          </a:p>
          <a:p>
            <a:pPr marL="231775" indent="-231775">
              <a:spcAft>
                <a:spcPts val="600"/>
              </a:spcAft>
              <a:buFont typeface="Arial" panose="020B0604020202020204" pitchFamily="34" charset="0"/>
              <a:buChar char="•"/>
            </a:pPr>
            <a:r>
              <a:rPr lang="en-US" sz="1600" dirty="0" smtClean="0">
                <a:solidFill>
                  <a:srgbClr val="003C71"/>
                </a:solidFill>
              </a:rPr>
              <a:t>Verifiable and representative log of driver history over all vehicles</a:t>
            </a:r>
          </a:p>
          <a:p>
            <a:pPr marL="231775" indent="-231775">
              <a:spcAft>
                <a:spcPts val="600"/>
              </a:spcAft>
              <a:buFont typeface="Arial" panose="020B0604020202020204" pitchFamily="34" charset="0"/>
              <a:buChar char="•"/>
            </a:pPr>
            <a:r>
              <a:rPr lang="en-US" sz="1600" dirty="0" smtClean="0">
                <a:solidFill>
                  <a:srgbClr val="003C71"/>
                </a:solidFill>
              </a:rPr>
              <a:t>Rapid </a:t>
            </a:r>
            <a:r>
              <a:rPr lang="en-US" sz="1600" dirty="0">
                <a:solidFill>
                  <a:srgbClr val="003C71"/>
                </a:solidFill>
              </a:rPr>
              <a:t>evaluation of that history leading to personalized quotes</a:t>
            </a:r>
          </a:p>
          <a:p>
            <a:pPr marL="231775" indent="-231775">
              <a:buFont typeface="Arial" panose="020B0604020202020204" pitchFamily="34" charset="0"/>
              <a:buChar char="•"/>
            </a:pPr>
            <a:r>
              <a:rPr lang="en-US" sz="1600" dirty="0" smtClean="0">
                <a:solidFill>
                  <a:srgbClr val="003C71"/>
                </a:solidFill>
              </a:rPr>
              <a:t>Without exposing </a:t>
            </a:r>
            <a:r>
              <a:rPr lang="en-US" sz="1600" dirty="0">
                <a:solidFill>
                  <a:srgbClr val="003C71"/>
                </a:solidFill>
              </a:rPr>
              <a:t>personal information </a:t>
            </a:r>
            <a:r>
              <a:rPr lang="en-US" sz="1600" dirty="0" smtClean="0">
                <a:solidFill>
                  <a:srgbClr val="003C71"/>
                </a:solidFill>
              </a:rPr>
              <a:t>inappropriately</a:t>
            </a:r>
            <a:endParaRPr lang="en-US" sz="1600" dirty="0">
              <a:solidFill>
                <a:srgbClr val="003C71"/>
              </a:solidFill>
            </a:endParaRPr>
          </a:p>
        </p:txBody>
      </p:sp>
      <p:sp>
        <p:nvSpPr>
          <p:cNvPr id="17" name="Rounded Rectangle 16"/>
          <p:cNvSpPr/>
          <p:nvPr/>
        </p:nvSpPr>
        <p:spPr>
          <a:xfrm>
            <a:off x="2160406" y="3297189"/>
            <a:ext cx="1463924" cy="883478"/>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sz="1400" dirty="0" smtClean="0"/>
              <a:t>Driver Profile</a:t>
            </a:r>
            <a:endParaRPr lang="en-US" sz="1400" dirty="0"/>
          </a:p>
        </p:txBody>
      </p:sp>
      <p:cxnSp>
        <p:nvCxnSpPr>
          <p:cNvPr id="20" name="Straight Arrow Connector 19"/>
          <p:cNvCxnSpPr>
            <a:stCxn id="17" idx="3"/>
            <a:endCxn id="29" idx="1"/>
          </p:cNvCxnSpPr>
          <p:nvPr/>
        </p:nvCxnSpPr>
        <p:spPr>
          <a:xfrm>
            <a:off x="3624330" y="3738928"/>
            <a:ext cx="419195" cy="1"/>
          </a:xfrm>
          <a:prstGeom prst="straightConnector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28" idx="1"/>
            <a:endCxn id="29" idx="3"/>
          </p:cNvCxnSpPr>
          <p:nvPr/>
        </p:nvCxnSpPr>
        <p:spPr>
          <a:xfrm flipH="1">
            <a:off x="5384127" y="3738928"/>
            <a:ext cx="419195" cy="1"/>
          </a:xfrm>
          <a:prstGeom prst="straightConnector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cxnSp>
      <p:grpSp>
        <p:nvGrpSpPr>
          <p:cNvPr id="22" name="Group 21"/>
          <p:cNvGrpSpPr/>
          <p:nvPr/>
        </p:nvGrpSpPr>
        <p:grpSpPr>
          <a:xfrm>
            <a:off x="576831" y="3123500"/>
            <a:ext cx="1164380" cy="1230856"/>
            <a:chOff x="539356" y="3177488"/>
            <a:chExt cx="1164380" cy="1230856"/>
          </a:xfrm>
        </p:grpSpPr>
        <p:pic>
          <p:nvPicPr>
            <p:cNvPr id="23" name="Picture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539356" y="3913251"/>
              <a:ext cx="1164380" cy="495093"/>
            </a:xfrm>
            <a:prstGeom prst="rect">
              <a:avLst/>
            </a:prstGeom>
          </p:spPr>
        </p:pic>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8" y="3177488"/>
              <a:ext cx="639883" cy="681029"/>
            </a:xfrm>
            <a:prstGeom prst="rect">
              <a:avLst/>
            </a:prstGeom>
          </p:spPr>
        </p:pic>
      </p:gr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86440" y="3361029"/>
            <a:ext cx="1037840" cy="755798"/>
          </a:xfrm>
          <a:prstGeom prst="rect">
            <a:avLst/>
          </a:prstGeom>
        </p:spPr>
      </p:pic>
      <p:sp>
        <p:nvSpPr>
          <p:cNvPr id="28" name="Rounded Rectangle 27"/>
          <p:cNvSpPr/>
          <p:nvPr/>
        </p:nvSpPr>
        <p:spPr>
          <a:xfrm>
            <a:off x="5803322" y="3297189"/>
            <a:ext cx="1463924" cy="883478"/>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sz="1400" dirty="0" smtClean="0"/>
              <a:t>Insurance Risk Analytics</a:t>
            </a:r>
            <a:endParaRPr lang="en-US" sz="1400" dirty="0"/>
          </a:p>
        </p:txBody>
      </p:sp>
      <p:sp>
        <p:nvSpPr>
          <p:cNvPr id="29" name="Rectangle 28"/>
          <p:cNvSpPr/>
          <p:nvPr/>
        </p:nvSpPr>
        <p:spPr>
          <a:xfrm>
            <a:off x="4043525" y="3323333"/>
            <a:ext cx="1340602" cy="831191"/>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t>Personalized Insurance Quote</a:t>
            </a:r>
            <a:endParaRPr lang="en-US" sz="1400" dirty="0"/>
          </a:p>
        </p:txBody>
      </p:sp>
    </p:spTree>
    <p:extLst>
      <p:ext uri="{BB962C8B-B14F-4D97-AF65-F5344CB8AC3E}">
        <p14:creationId xmlns:p14="http://schemas.microsoft.com/office/powerpoint/2010/main" val="2730818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876927" y="2765563"/>
            <a:ext cx="1463924" cy="883478"/>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ctr"/>
            <a:r>
              <a:rPr lang="en-US" sz="1400" dirty="0" smtClean="0"/>
              <a:t>Driver Profile Contract</a:t>
            </a:r>
            <a:endParaRPr lang="en-US" sz="1400" dirty="0"/>
          </a:p>
        </p:txBody>
      </p:sp>
      <p:sp>
        <p:nvSpPr>
          <p:cNvPr id="7" name="Oval 6"/>
          <p:cNvSpPr/>
          <p:nvPr/>
        </p:nvSpPr>
        <p:spPr>
          <a:xfrm>
            <a:off x="3861931" y="2780712"/>
            <a:ext cx="1876097" cy="853180"/>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Blockchain</a:t>
            </a:r>
            <a:endParaRPr lang="en-US" dirty="0"/>
          </a:p>
        </p:txBody>
      </p:sp>
      <p:sp>
        <p:nvSpPr>
          <p:cNvPr id="8" name="Rectangle 7"/>
          <p:cNvSpPr/>
          <p:nvPr/>
        </p:nvSpPr>
        <p:spPr>
          <a:xfrm>
            <a:off x="6245941" y="2808915"/>
            <a:ext cx="1342959" cy="79677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t>Driver Rating</a:t>
            </a:r>
          </a:p>
          <a:p>
            <a:pPr algn="ctr"/>
            <a:r>
              <a:rPr lang="en-US" sz="1400" dirty="0" smtClean="0"/>
              <a:t>Contract</a:t>
            </a:r>
            <a:endParaRPr lang="en-US" sz="1400" dirty="0"/>
          </a:p>
        </p:txBody>
      </p:sp>
      <p:cxnSp>
        <p:nvCxnSpPr>
          <p:cNvPr id="12" name="Straight Arrow Connector 11"/>
          <p:cNvCxnSpPr>
            <a:stCxn id="5" idx="3"/>
            <a:endCxn id="7" idx="2"/>
          </p:cNvCxnSpPr>
          <p:nvPr/>
        </p:nvCxnSpPr>
        <p:spPr>
          <a:xfrm>
            <a:off x="3340851" y="3207302"/>
            <a:ext cx="521080" cy="0"/>
          </a:xfrm>
          <a:prstGeom prst="straightConnector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stCxn id="8" idx="1"/>
            <a:endCxn id="7" idx="6"/>
          </p:cNvCxnSpPr>
          <p:nvPr/>
        </p:nvCxnSpPr>
        <p:spPr>
          <a:xfrm flipH="1" flipV="1">
            <a:off x="5738028" y="3207302"/>
            <a:ext cx="507913" cy="1"/>
          </a:xfrm>
          <a:prstGeom prst="straightConnector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cxnSp>
      <p:sp>
        <p:nvSpPr>
          <p:cNvPr id="3" name="Title 2"/>
          <p:cNvSpPr>
            <a:spLocks noGrp="1"/>
          </p:cNvSpPr>
          <p:nvPr>
            <p:ph type="title"/>
          </p:nvPr>
        </p:nvSpPr>
        <p:spPr/>
        <p:txBody>
          <a:bodyPr/>
          <a:lstStyle/>
          <a:p>
            <a:r>
              <a:rPr lang="en-US" dirty="0" smtClean="0"/>
              <a:t>Example: Transient-Driver Profiles</a:t>
            </a:r>
            <a:endParaRPr lang="en-US" dirty="0"/>
          </a:p>
        </p:txBody>
      </p:sp>
      <p:sp>
        <p:nvSpPr>
          <p:cNvPr id="6" name="TextBox 5"/>
          <p:cNvSpPr txBox="1"/>
          <p:nvPr/>
        </p:nvSpPr>
        <p:spPr>
          <a:xfrm>
            <a:off x="729856" y="957021"/>
            <a:ext cx="3840557" cy="1261884"/>
          </a:xfrm>
          <a:prstGeom prst="rect">
            <a:avLst/>
          </a:prstGeom>
          <a:noFill/>
        </p:spPr>
        <p:txBody>
          <a:bodyPr vert="horz" wrap="square" lIns="0" tIns="0" rIns="0" bIns="0" rtlCol="0">
            <a:spAutoFit/>
          </a:bodyPr>
          <a:lstStyle/>
          <a:p>
            <a:r>
              <a:rPr lang="en-US" b="1" u="sng" dirty="0" smtClean="0">
                <a:solidFill>
                  <a:srgbClr val="003C71"/>
                </a:solidFill>
              </a:rPr>
              <a:t>Trends</a:t>
            </a:r>
          </a:p>
          <a:p>
            <a:pPr marL="285750" indent="-285750">
              <a:buFont typeface="Arial" panose="020B0604020202020204" pitchFamily="34" charset="0"/>
              <a:buChar char="•"/>
            </a:pPr>
            <a:r>
              <a:rPr lang="en-US" sz="1600" dirty="0" smtClean="0">
                <a:solidFill>
                  <a:srgbClr val="003C71"/>
                </a:solidFill>
              </a:rPr>
              <a:t>Changing sense of vehicle ownership (long-term owner </a:t>
            </a:r>
            <a:r>
              <a:rPr lang="en-US" sz="1600" dirty="0" smtClean="0">
                <a:solidFill>
                  <a:srgbClr val="003C71"/>
                </a:solidFill>
                <a:sym typeface="Wingdings" panose="05000000000000000000" pitchFamily="2" charset="2"/>
              </a:rPr>
              <a:t> short-term lease)</a:t>
            </a:r>
          </a:p>
          <a:p>
            <a:pPr marL="285750" indent="-285750">
              <a:buFont typeface="Arial" panose="020B0604020202020204" pitchFamily="34" charset="0"/>
              <a:buChar char="•"/>
            </a:pPr>
            <a:r>
              <a:rPr lang="en-US" sz="1600" dirty="0" smtClean="0">
                <a:solidFill>
                  <a:srgbClr val="003C71"/>
                </a:solidFill>
                <a:sym typeface="Wingdings" panose="05000000000000000000" pitchFamily="2" charset="2"/>
              </a:rPr>
              <a:t>Insurance companies moving to metered services</a:t>
            </a:r>
          </a:p>
        </p:txBody>
      </p:sp>
      <p:sp>
        <p:nvSpPr>
          <p:cNvPr id="9" name="Right Arrow 8"/>
          <p:cNvSpPr/>
          <p:nvPr/>
        </p:nvSpPr>
        <p:spPr>
          <a:xfrm>
            <a:off x="4953000" y="1383268"/>
            <a:ext cx="533400" cy="369332"/>
          </a:xfrm>
          <a:prstGeom prst="rightArrow">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5648828" y="957021"/>
            <a:ext cx="3368840" cy="1754326"/>
          </a:xfrm>
          <a:prstGeom prst="rect">
            <a:avLst/>
          </a:prstGeom>
          <a:noFill/>
        </p:spPr>
        <p:txBody>
          <a:bodyPr vert="horz" wrap="square" lIns="0" tIns="0" rIns="0" bIns="0" rtlCol="0">
            <a:spAutoFit/>
          </a:bodyPr>
          <a:lstStyle/>
          <a:p>
            <a:r>
              <a:rPr lang="en-US" b="1" u="sng" dirty="0" smtClean="0">
                <a:solidFill>
                  <a:srgbClr val="003C71"/>
                </a:solidFill>
              </a:rPr>
              <a:t>PDO Solution</a:t>
            </a:r>
            <a:endParaRPr lang="en-US" b="1" u="sng" dirty="0" smtClean="0">
              <a:solidFill>
                <a:srgbClr val="003C71"/>
              </a:solidFill>
            </a:endParaRPr>
          </a:p>
          <a:p>
            <a:pPr marL="285750" indent="-285750">
              <a:buFont typeface="Arial" panose="020B0604020202020204" pitchFamily="34" charset="0"/>
              <a:buChar char="•"/>
            </a:pPr>
            <a:r>
              <a:rPr lang="en-US" sz="1600" dirty="0" smtClean="0">
                <a:solidFill>
                  <a:srgbClr val="003C71"/>
                </a:solidFill>
              </a:rPr>
              <a:t>Contracts ensure appropriate access to the driver profile</a:t>
            </a:r>
          </a:p>
          <a:p>
            <a:pPr marL="285750" indent="-285750">
              <a:buFont typeface="Arial" panose="020B0604020202020204" pitchFamily="34" charset="0"/>
              <a:buChar char="•"/>
            </a:pPr>
            <a:r>
              <a:rPr lang="en-US" sz="1600" dirty="0" smtClean="0">
                <a:solidFill>
                  <a:srgbClr val="003C71"/>
                </a:solidFill>
              </a:rPr>
              <a:t>Blockchain provides immutable</a:t>
            </a:r>
            <a:r>
              <a:rPr lang="en-US" sz="1600" dirty="0" smtClean="0">
                <a:solidFill>
                  <a:srgbClr val="003C71"/>
                </a:solidFill>
              </a:rPr>
              <a:t>, verifiable </a:t>
            </a:r>
            <a:r>
              <a:rPr lang="en-US" sz="1600" dirty="0" smtClean="0">
                <a:solidFill>
                  <a:srgbClr val="003C71"/>
                </a:solidFill>
              </a:rPr>
              <a:t>log for profile integrity</a:t>
            </a:r>
          </a:p>
          <a:p>
            <a:pPr marL="285750" indent="-285750">
              <a:buFont typeface="Arial" panose="020B0604020202020204" pitchFamily="34" charset="0"/>
              <a:buChar char="•"/>
            </a:pPr>
            <a:r>
              <a:rPr lang="en-US" sz="1600" dirty="0" smtClean="0">
                <a:solidFill>
                  <a:srgbClr val="003C71"/>
                </a:solidFill>
              </a:rPr>
              <a:t>Analysis occurs inside enclave to protect data access</a:t>
            </a:r>
            <a:endParaRPr lang="en-US" sz="1600" dirty="0" smtClean="0">
              <a:solidFill>
                <a:srgbClr val="003C71"/>
              </a:solidFill>
            </a:endParaRPr>
          </a:p>
        </p:txBody>
      </p:sp>
      <p:grpSp>
        <p:nvGrpSpPr>
          <p:cNvPr id="27" name="Group 26"/>
          <p:cNvGrpSpPr/>
          <p:nvPr/>
        </p:nvGrpSpPr>
        <p:grpSpPr>
          <a:xfrm>
            <a:off x="576831" y="2591874"/>
            <a:ext cx="1164380" cy="1230856"/>
            <a:chOff x="539356" y="3177488"/>
            <a:chExt cx="1164380" cy="1230856"/>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539356" y="3913251"/>
              <a:ext cx="1164380" cy="495093"/>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0858" y="3177488"/>
              <a:ext cx="639883" cy="681029"/>
            </a:xfrm>
            <a:prstGeom prst="rect">
              <a:avLst/>
            </a:prstGeom>
          </p:spPr>
        </p:pic>
      </p:gr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440" y="2829403"/>
            <a:ext cx="1037840" cy="755798"/>
          </a:xfrm>
          <a:prstGeom prst="rect">
            <a:avLst/>
          </a:prstGeom>
        </p:spPr>
      </p:pic>
      <p:sp>
        <p:nvSpPr>
          <p:cNvPr id="26" name="Rounded Rectangle 25"/>
          <p:cNvSpPr/>
          <p:nvPr/>
        </p:nvSpPr>
        <p:spPr>
          <a:xfrm>
            <a:off x="686596" y="3886239"/>
            <a:ext cx="8226766" cy="725473"/>
          </a:xfrm>
          <a:prstGeom prst="round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000" dirty="0" smtClean="0">
                <a:solidFill>
                  <a:schemeClr val="tx1"/>
                </a:solidFill>
              </a:rPr>
              <a:t>Insurance company analytics can be applied to a verifiable driver profile without exposing any personal data about the driver.</a:t>
            </a:r>
            <a:endParaRPr lang="en-US" sz="2000" dirty="0">
              <a:solidFill>
                <a:schemeClr val="tx1"/>
              </a:solidFill>
            </a:endParaRPr>
          </a:p>
        </p:txBody>
      </p:sp>
    </p:spTree>
    <p:extLst>
      <p:ext uri="{BB962C8B-B14F-4D97-AF65-F5344CB8AC3E}">
        <p14:creationId xmlns:p14="http://schemas.microsoft.com/office/powerpoint/2010/main" val="213717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557594"/>
            <a:ext cx="8229600" cy="936229"/>
          </a:xfrm>
        </p:spPr>
        <p:txBody>
          <a:bodyPr/>
          <a:lstStyle/>
          <a:p>
            <a:r>
              <a:rPr lang="en-US" dirty="0" smtClean="0"/>
              <a:t>Smart Contracts Today</a:t>
            </a:r>
            <a:r>
              <a:rPr lang="en-US" dirty="0" smtClean="0"/>
              <a:t/>
            </a:r>
            <a:br>
              <a:rPr lang="en-US" dirty="0" smtClean="0"/>
            </a:br>
            <a:r>
              <a:rPr lang="en-US" sz="1800" dirty="0"/>
              <a:t>Redundant Compute Replaces Centralized Trust</a:t>
            </a:r>
          </a:p>
        </p:txBody>
      </p:sp>
      <p:sp>
        <p:nvSpPr>
          <p:cNvPr id="3" name="Slide Number Placeholder 2"/>
          <p:cNvSpPr>
            <a:spLocks noGrp="1"/>
          </p:cNvSpPr>
          <p:nvPr>
            <p:ph type="sldNum" sz="quarter" idx="12"/>
          </p:nvPr>
        </p:nvSpPr>
        <p:spPr/>
        <p:txBody>
          <a:bodyPr/>
          <a:lstStyle/>
          <a:p>
            <a:fld id="{EE2556C5-CE8C-6547-B838-EA80C61A4AF7}" type="slidenum">
              <a:rPr lang="en-US" smtClean="0"/>
              <a:pPr/>
              <a:t>6</a:t>
            </a:fld>
            <a:endParaRPr lang="en-US" dirty="0"/>
          </a:p>
        </p:txBody>
      </p:sp>
      <p:grpSp>
        <p:nvGrpSpPr>
          <p:cNvPr id="4" name="Group 3"/>
          <p:cNvGrpSpPr/>
          <p:nvPr/>
        </p:nvGrpSpPr>
        <p:grpSpPr>
          <a:xfrm>
            <a:off x="281688" y="2250265"/>
            <a:ext cx="1659109" cy="1834919"/>
            <a:chOff x="375584" y="3000351"/>
            <a:chExt cx="2212144" cy="2446556"/>
          </a:xfrm>
        </p:grpSpPr>
        <p:sp>
          <p:nvSpPr>
            <p:cNvPr id="8" name="Flowchart: Magnetic Disk 7"/>
            <p:cNvSpPr/>
            <p:nvPr/>
          </p:nvSpPr>
          <p:spPr>
            <a:xfrm>
              <a:off x="980343" y="3000351"/>
              <a:ext cx="1002631" cy="1058779"/>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375584" y="4749281"/>
              <a:ext cx="2212144" cy="697626"/>
            </a:xfrm>
            <a:prstGeom prst="rect">
              <a:avLst/>
            </a:prstGeom>
            <a:noFill/>
          </p:spPr>
          <p:txBody>
            <a:bodyPr vert="horz" wrap="none" lIns="0" tIns="0" rIns="0" bIns="0" rtlCol="0">
              <a:spAutoFit/>
            </a:bodyPr>
            <a:lstStyle/>
            <a:p>
              <a:pPr algn="ctr"/>
              <a:r>
                <a:rPr lang="en-US" sz="1400" b="1" dirty="0">
                  <a:solidFill>
                    <a:srgbClr val="003C71"/>
                  </a:solidFill>
                </a:rPr>
                <a:t>Single Organization</a:t>
              </a:r>
            </a:p>
            <a:p>
              <a:pPr algn="ctr"/>
              <a:r>
                <a:rPr lang="en-US" sz="1000" dirty="0">
                  <a:solidFill>
                    <a:srgbClr val="003C71"/>
                  </a:solidFill>
                </a:rPr>
                <a:t>Centralized Trust</a:t>
              </a:r>
            </a:p>
            <a:p>
              <a:pPr algn="ctr"/>
              <a:r>
                <a:rPr lang="en-US" sz="1000" dirty="0">
                  <a:solidFill>
                    <a:srgbClr val="003C71"/>
                  </a:solidFill>
                </a:rPr>
                <a:t>Single Computation</a:t>
              </a:r>
            </a:p>
          </p:txBody>
        </p:sp>
      </p:grpSp>
      <p:grpSp>
        <p:nvGrpSpPr>
          <p:cNvPr id="2" name="Group 1"/>
          <p:cNvGrpSpPr/>
          <p:nvPr/>
        </p:nvGrpSpPr>
        <p:grpSpPr>
          <a:xfrm>
            <a:off x="2517208" y="1817717"/>
            <a:ext cx="2457404" cy="2300907"/>
            <a:chOff x="5028513" y="2056914"/>
            <a:chExt cx="3276538" cy="3067876"/>
          </a:xfrm>
        </p:grpSpPr>
        <p:sp>
          <p:nvSpPr>
            <p:cNvPr id="19" name="TextBox 18"/>
            <p:cNvSpPr txBox="1"/>
            <p:nvPr/>
          </p:nvSpPr>
          <p:spPr>
            <a:xfrm>
              <a:off x="5028513" y="4427163"/>
              <a:ext cx="3276538" cy="697627"/>
            </a:xfrm>
            <a:prstGeom prst="rect">
              <a:avLst/>
            </a:prstGeom>
            <a:noFill/>
          </p:spPr>
          <p:txBody>
            <a:bodyPr vert="horz" wrap="none" lIns="0" tIns="0" rIns="0" bIns="0" rtlCol="0">
              <a:spAutoFit/>
            </a:bodyPr>
            <a:lstStyle/>
            <a:p>
              <a:pPr algn="ctr"/>
              <a:r>
                <a:rPr lang="en-US" sz="1400" b="1" dirty="0">
                  <a:solidFill>
                    <a:srgbClr val="003C71"/>
                  </a:solidFill>
                </a:rPr>
                <a:t>Multiple Organizations</a:t>
              </a:r>
            </a:p>
            <a:p>
              <a:pPr algn="ctr"/>
              <a:r>
                <a:rPr lang="en-US" sz="1000" dirty="0">
                  <a:solidFill>
                    <a:srgbClr val="003C71"/>
                  </a:solidFill>
                </a:rPr>
                <a:t>Decentralized Trust</a:t>
              </a:r>
            </a:p>
            <a:p>
              <a:pPr algn="ctr"/>
              <a:r>
                <a:rPr lang="en-US" sz="1000" dirty="0">
                  <a:solidFill>
                    <a:srgbClr val="003C71"/>
                  </a:solidFill>
                </a:rPr>
                <a:t>Redundant Computations and a Final Vote</a:t>
              </a:r>
            </a:p>
          </p:txBody>
        </p:sp>
        <p:grpSp>
          <p:nvGrpSpPr>
            <p:cNvPr id="21" name="Group 20"/>
            <p:cNvGrpSpPr/>
            <p:nvPr/>
          </p:nvGrpSpPr>
          <p:grpSpPr>
            <a:xfrm>
              <a:off x="5495740" y="2056914"/>
              <a:ext cx="2485159" cy="2301420"/>
              <a:chOff x="4777562" y="1368055"/>
              <a:chExt cx="1863869" cy="1726065"/>
            </a:xfrm>
          </p:grpSpPr>
          <p:grpSp>
            <p:nvGrpSpPr>
              <p:cNvPr id="18" name="Group 17"/>
              <p:cNvGrpSpPr/>
              <p:nvPr/>
            </p:nvGrpSpPr>
            <p:grpSpPr>
              <a:xfrm>
                <a:off x="4993105" y="1505733"/>
                <a:ext cx="1477879" cy="1472083"/>
                <a:chOff x="4993105" y="1505733"/>
                <a:chExt cx="1477879" cy="1472083"/>
              </a:xfrm>
            </p:grpSpPr>
            <p:sp>
              <p:nvSpPr>
                <p:cNvPr id="10" name="Flowchart: Magnetic Disk 9"/>
                <p:cNvSpPr/>
                <p:nvPr/>
              </p:nvSpPr>
              <p:spPr>
                <a:xfrm>
                  <a:off x="4993105" y="1505733"/>
                  <a:ext cx="411079" cy="405283"/>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Flowchart: Magnetic Disk 10"/>
                <p:cNvSpPr/>
                <p:nvPr/>
              </p:nvSpPr>
              <p:spPr>
                <a:xfrm>
                  <a:off x="5145505" y="1658133"/>
                  <a:ext cx="411079" cy="405283"/>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Flowchart: Magnetic Disk 11"/>
                <p:cNvSpPr/>
                <p:nvPr/>
              </p:nvSpPr>
              <p:spPr>
                <a:xfrm>
                  <a:off x="5297905" y="1810533"/>
                  <a:ext cx="411079" cy="405283"/>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Flowchart: Magnetic Disk 12"/>
                <p:cNvSpPr/>
                <p:nvPr/>
              </p:nvSpPr>
              <p:spPr>
                <a:xfrm>
                  <a:off x="5450305" y="1962933"/>
                  <a:ext cx="411079" cy="405283"/>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Flowchart: Magnetic Disk 13"/>
                <p:cNvSpPr/>
                <p:nvPr/>
              </p:nvSpPr>
              <p:spPr>
                <a:xfrm>
                  <a:off x="5602705" y="2115333"/>
                  <a:ext cx="411079" cy="405283"/>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Flowchart: Magnetic Disk 14"/>
                <p:cNvSpPr/>
                <p:nvPr/>
              </p:nvSpPr>
              <p:spPr>
                <a:xfrm>
                  <a:off x="5755105" y="2267733"/>
                  <a:ext cx="411079" cy="405283"/>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Flowchart: Magnetic Disk 15"/>
                <p:cNvSpPr/>
                <p:nvPr/>
              </p:nvSpPr>
              <p:spPr>
                <a:xfrm>
                  <a:off x="5907505" y="2420133"/>
                  <a:ext cx="411079" cy="405283"/>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Flowchart: Magnetic Disk 16"/>
                <p:cNvSpPr/>
                <p:nvPr/>
              </p:nvSpPr>
              <p:spPr>
                <a:xfrm>
                  <a:off x="6059905" y="2572533"/>
                  <a:ext cx="411079" cy="405283"/>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0" name="Rounded Rectangle 19"/>
              <p:cNvSpPr/>
              <p:nvPr/>
            </p:nvSpPr>
            <p:spPr>
              <a:xfrm>
                <a:off x="4777562" y="1368055"/>
                <a:ext cx="1863869" cy="1726065"/>
              </a:xfrm>
              <a:prstGeom prst="roundRect">
                <a:avLst/>
              </a:prstGeom>
              <a:solidFill>
                <a:schemeClr val="tx2">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b" anchorCtr="0"/>
              <a:lstStyle/>
              <a:p>
                <a:r>
                  <a:rPr lang="en-US" sz="900" dirty="0"/>
                  <a:t>Compute and Vote</a:t>
                </a:r>
              </a:p>
            </p:txBody>
          </p:sp>
        </p:grpSp>
      </p:grpSp>
      <p:sp>
        <p:nvSpPr>
          <p:cNvPr id="22" name="Right Arrow 21"/>
          <p:cNvSpPr/>
          <p:nvPr/>
        </p:nvSpPr>
        <p:spPr>
          <a:xfrm>
            <a:off x="1754614" y="2479636"/>
            <a:ext cx="852848" cy="406958"/>
          </a:xfrm>
          <a:prstGeom prst="rightArrow">
            <a:avLst/>
          </a:prstGeom>
          <a:ln/>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5" name="TextBox 4"/>
          <p:cNvSpPr txBox="1"/>
          <p:nvPr/>
        </p:nvSpPr>
        <p:spPr>
          <a:xfrm>
            <a:off x="5217125" y="2070245"/>
            <a:ext cx="3726702" cy="1384995"/>
          </a:xfrm>
          <a:prstGeom prst="rect">
            <a:avLst/>
          </a:prstGeom>
          <a:noFill/>
        </p:spPr>
        <p:txBody>
          <a:bodyPr vert="horz" wrap="square" lIns="0" tIns="0" rIns="0" bIns="0" rtlCol="0">
            <a:spAutoFit/>
          </a:bodyPr>
          <a:lstStyle/>
          <a:p>
            <a:pPr marL="171446" lvl="1" indent="-171446">
              <a:spcBef>
                <a:spcPts val="900"/>
              </a:spcBef>
              <a:buFont typeface="Arial" panose="020B0604020202020204" pitchFamily="34" charset="0"/>
              <a:buChar char="•"/>
            </a:pPr>
            <a:r>
              <a:rPr lang="en-US" dirty="0"/>
              <a:t>Every validator executes every update on every transaction</a:t>
            </a:r>
          </a:p>
          <a:p>
            <a:pPr marL="171446" lvl="1" indent="-171446">
              <a:spcBef>
                <a:spcPts val="900"/>
              </a:spcBef>
              <a:buFont typeface="Arial" panose="020B0604020202020204" pitchFamily="34" charset="0"/>
              <a:buChar char="•"/>
            </a:pPr>
            <a:r>
              <a:rPr lang="en-US" dirty="0"/>
              <a:t>All of the validators must agree on the result for it to be committed</a:t>
            </a:r>
          </a:p>
          <a:p>
            <a:endParaRPr lang="en-US" sz="1050" dirty="0" err="1">
              <a:solidFill>
                <a:srgbClr val="003C71"/>
              </a:solidFill>
            </a:endParaRPr>
          </a:p>
        </p:txBody>
      </p:sp>
      <p:sp>
        <p:nvSpPr>
          <p:cNvPr id="24" name="Rounded Rectangle 23"/>
          <p:cNvSpPr/>
          <p:nvPr/>
        </p:nvSpPr>
        <p:spPr>
          <a:xfrm>
            <a:off x="5155000" y="3714244"/>
            <a:ext cx="3850952" cy="592135"/>
          </a:xfrm>
          <a:prstGeom prst="roundRect">
            <a:avLst/>
          </a:prstGeom>
          <a:solidFill>
            <a:schemeClr val="tx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bg1"/>
                </a:solidFill>
              </a:rPr>
              <a:t>Public, Inefficient, Slow</a:t>
            </a:r>
          </a:p>
        </p:txBody>
      </p:sp>
    </p:spTree>
    <p:extLst>
      <p:ext uri="{BB962C8B-B14F-4D97-AF65-F5344CB8AC3E}">
        <p14:creationId xmlns:p14="http://schemas.microsoft.com/office/powerpoint/2010/main" val="3265454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ed Rectangle 19"/>
          <p:cNvSpPr/>
          <p:nvPr/>
        </p:nvSpPr>
        <p:spPr>
          <a:xfrm>
            <a:off x="2867629" y="1817717"/>
            <a:ext cx="1863869" cy="1726065"/>
          </a:xfrm>
          <a:prstGeom prst="roundRect">
            <a:avLst/>
          </a:prstGeom>
          <a:solidFill>
            <a:schemeClr val="tx2">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b" anchorCtr="0"/>
          <a:lstStyle/>
          <a:p>
            <a:r>
              <a:rPr lang="en-US" sz="900" dirty="0"/>
              <a:t>Compute and Compare</a:t>
            </a:r>
          </a:p>
        </p:txBody>
      </p:sp>
      <p:sp>
        <p:nvSpPr>
          <p:cNvPr id="7" name="Title 6"/>
          <p:cNvSpPr>
            <a:spLocks noGrp="1"/>
          </p:cNvSpPr>
          <p:nvPr>
            <p:ph type="title"/>
          </p:nvPr>
        </p:nvSpPr>
        <p:spPr>
          <a:xfrm>
            <a:off x="457200" y="557594"/>
            <a:ext cx="8229600" cy="936229"/>
          </a:xfrm>
        </p:spPr>
        <p:txBody>
          <a:bodyPr/>
          <a:lstStyle/>
          <a:p>
            <a:r>
              <a:rPr lang="en-US" dirty="0" smtClean="0"/>
              <a:t>Smart Contracts Based On </a:t>
            </a:r>
            <a:r>
              <a:rPr lang="en-US" dirty="0" smtClean="0"/>
              <a:t>Intel SGX</a:t>
            </a:r>
            <a:r>
              <a:rPr lang="en-US" dirty="0" smtClean="0"/>
              <a:t/>
            </a:r>
            <a:br>
              <a:rPr lang="en-US" dirty="0" smtClean="0"/>
            </a:br>
            <a:r>
              <a:rPr lang="en-US" sz="1800" dirty="0"/>
              <a:t>Replace Redundant Compute with Trusted Execution</a:t>
            </a:r>
          </a:p>
        </p:txBody>
      </p:sp>
      <p:sp>
        <p:nvSpPr>
          <p:cNvPr id="3" name="Slide Number Placeholder 2"/>
          <p:cNvSpPr>
            <a:spLocks noGrp="1"/>
          </p:cNvSpPr>
          <p:nvPr>
            <p:ph type="sldNum" sz="quarter" idx="12"/>
          </p:nvPr>
        </p:nvSpPr>
        <p:spPr/>
        <p:txBody>
          <a:bodyPr/>
          <a:lstStyle/>
          <a:p>
            <a:fld id="{EE2556C5-CE8C-6547-B838-EA80C61A4AF7}" type="slidenum">
              <a:rPr lang="en-US" smtClean="0"/>
              <a:pPr/>
              <a:t>7</a:t>
            </a:fld>
            <a:endParaRPr lang="en-US" dirty="0"/>
          </a:p>
        </p:txBody>
      </p:sp>
      <p:grpSp>
        <p:nvGrpSpPr>
          <p:cNvPr id="4" name="Group 3"/>
          <p:cNvGrpSpPr/>
          <p:nvPr/>
        </p:nvGrpSpPr>
        <p:grpSpPr>
          <a:xfrm>
            <a:off x="281688" y="2250265"/>
            <a:ext cx="1659109" cy="1834919"/>
            <a:chOff x="375584" y="3000351"/>
            <a:chExt cx="2212144" cy="2446556"/>
          </a:xfrm>
        </p:grpSpPr>
        <p:sp>
          <p:nvSpPr>
            <p:cNvPr id="8" name="Flowchart: Magnetic Disk 7"/>
            <p:cNvSpPr/>
            <p:nvPr/>
          </p:nvSpPr>
          <p:spPr>
            <a:xfrm>
              <a:off x="980343" y="3000351"/>
              <a:ext cx="1002631" cy="1058779"/>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375584" y="4749281"/>
              <a:ext cx="2212144" cy="697626"/>
            </a:xfrm>
            <a:prstGeom prst="rect">
              <a:avLst/>
            </a:prstGeom>
            <a:noFill/>
          </p:spPr>
          <p:txBody>
            <a:bodyPr vert="horz" wrap="none" lIns="0" tIns="0" rIns="0" bIns="0" rtlCol="0">
              <a:spAutoFit/>
            </a:bodyPr>
            <a:lstStyle/>
            <a:p>
              <a:pPr algn="ctr"/>
              <a:r>
                <a:rPr lang="en-US" sz="1400" b="1" dirty="0">
                  <a:solidFill>
                    <a:srgbClr val="003C71"/>
                  </a:solidFill>
                </a:rPr>
                <a:t>Single Organization</a:t>
              </a:r>
            </a:p>
            <a:p>
              <a:pPr algn="ctr"/>
              <a:r>
                <a:rPr lang="en-US" sz="1000" dirty="0">
                  <a:solidFill>
                    <a:srgbClr val="003C71"/>
                  </a:solidFill>
                </a:rPr>
                <a:t>Centralized Trust</a:t>
              </a:r>
            </a:p>
            <a:p>
              <a:pPr algn="ctr"/>
              <a:r>
                <a:rPr lang="en-US" sz="1000" dirty="0">
                  <a:solidFill>
                    <a:srgbClr val="003C71"/>
                  </a:solidFill>
                </a:rPr>
                <a:t>Single Computation</a:t>
              </a:r>
            </a:p>
          </p:txBody>
        </p:sp>
      </p:grpSp>
      <p:sp>
        <p:nvSpPr>
          <p:cNvPr id="19" name="TextBox 18"/>
          <p:cNvSpPr txBox="1"/>
          <p:nvPr/>
        </p:nvSpPr>
        <p:spPr>
          <a:xfrm>
            <a:off x="2663083" y="3595403"/>
            <a:ext cx="2165657" cy="523220"/>
          </a:xfrm>
          <a:prstGeom prst="rect">
            <a:avLst/>
          </a:prstGeom>
          <a:noFill/>
        </p:spPr>
        <p:txBody>
          <a:bodyPr vert="horz" wrap="none" lIns="0" tIns="0" rIns="0" bIns="0" rtlCol="0">
            <a:spAutoFit/>
          </a:bodyPr>
          <a:lstStyle/>
          <a:p>
            <a:pPr algn="ctr"/>
            <a:r>
              <a:rPr lang="en-US" sz="1400" b="1" dirty="0">
                <a:solidFill>
                  <a:srgbClr val="003C71"/>
                </a:solidFill>
              </a:rPr>
              <a:t>Multiple Organizations</a:t>
            </a:r>
          </a:p>
          <a:p>
            <a:pPr algn="ctr"/>
            <a:r>
              <a:rPr lang="en-US" sz="1000" dirty="0">
                <a:solidFill>
                  <a:srgbClr val="003C71"/>
                </a:solidFill>
              </a:rPr>
              <a:t>Decentralized Trust</a:t>
            </a:r>
          </a:p>
          <a:p>
            <a:pPr algn="ctr"/>
            <a:r>
              <a:rPr lang="en-US" sz="1000" dirty="0">
                <a:solidFill>
                  <a:srgbClr val="003C71"/>
                </a:solidFill>
              </a:rPr>
              <a:t>Trusted Computation and Attestation</a:t>
            </a:r>
          </a:p>
        </p:txBody>
      </p:sp>
      <p:grpSp>
        <p:nvGrpSpPr>
          <p:cNvPr id="6" name="Group 5"/>
          <p:cNvGrpSpPr/>
          <p:nvPr/>
        </p:nvGrpSpPr>
        <p:grpSpPr>
          <a:xfrm>
            <a:off x="3517822" y="2401909"/>
            <a:ext cx="563480" cy="557683"/>
            <a:chOff x="4517294" y="3045960"/>
            <a:chExt cx="751306" cy="743577"/>
          </a:xfrm>
        </p:grpSpPr>
        <p:sp>
          <p:nvSpPr>
            <p:cNvPr id="12" name="Flowchart: Magnetic Disk 11"/>
            <p:cNvSpPr/>
            <p:nvPr/>
          </p:nvSpPr>
          <p:spPr>
            <a:xfrm>
              <a:off x="4517294" y="3045960"/>
              <a:ext cx="548106" cy="540377"/>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Flowchart: Magnetic Disk 12"/>
            <p:cNvSpPr/>
            <p:nvPr/>
          </p:nvSpPr>
          <p:spPr>
            <a:xfrm>
              <a:off x="4720494" y="3249160"/>
              <a:ext cx="548106" cy="540377"/>
            </a:xfrm>
            <a:prstGeom prst="flowChartMagneticDisk">
              <a:avLst/>
            </a:prstGeom>
            <a:solidFill>
              <a:schemeClr val="tx2"/>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2" name="Right Arrow 21"/>
          <p:cNvSpPr/>
          <p:nvPr/>
        </p:nvSpPr>
        <p:spPr>
          <a:xfrm>
            <a:off x="1754614" y="2479636"/>
            <a:ext cx="852848" cy="406958"/>
          </a:xfrm>
          <a:prstGeom prst="rightArrow">
            <a:avLst/>
          </a:prstGeom>
          <a:ln/>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5" name="TextBox 4"/>
          <p:cNvSpPr txBox="1"/>
          <p:nvPr/>
        </p:nvSpPr>
        <p:spPr>
          <a:xfrm>
            <a:off x="5086301" y="1955394"/>
            <a:ext cx="4014041" cy="1223412"/>
          </a:xfrm>
          <a:prstGeom prst="rect">
            <a:avLst/>
          </a:prstGeom>
          <a:noFill/>
        </p:spPr>
        <p:txBody>
          <a:bodyPr vert="horz" wrap="square" lIns="0" tIns="0" rIns="0" bIns="0" rtlCol="0">
            <a:spAutoFit/>
          </a:bodyPr>
          <a:lstStyle/>
          <a:p>
            <a:pPr marL="171446" lvl="1" indent="-171446">
              <a:spcBef>
                <a:spcPts val="900"/>
              </a:spcBef>
              <a:buFont typeface="Arial" panose="020B0604020202020204" pitchFamily="34" charset="0"/>
              <a:buChar char="•"/>
            </a:pPr>
            <a:r>
              <a:rPr lang="en-US" dirty="0"/>
              <a:t>Update executes in one </a:t>
            </a:r>
            <a:r>
              <a:rPr lang="en-US" dirty="0"/>
              <a:t>enclave and </a:t>
            </a:r>
            <a:r>
              <a:rPr lang="en-US" dirty="0"/>
              <a:t>produces a proof of correctness</a:t>
            </a:r>
          </a:p>
          <a:p>
            <a:pPr marL="171446" lvl="1" indent="-171446">
              <a:spcBef>
                <a:spcPts val="900"/>
              </a:spcBef>
              <a:buFont typeface="Arial" panose="020B0604020202020204" pitchFamily="34" charset="0"/>
              <a:buChar char="•"/>
            </a:pPr>
            <a:r>
              <a:rPr lang="en-US" dirty="0"/>
              <a:t>Other validators verify the proof and accept the update</a:t>
            </a:r>
            <a:endParaRPr lang="en-US" sz="1050" dirty="0">
              <a:solidFill>
                <a:srgbClr val="003C71"/>
              </a:solidFill>
            </a:endParaRPr>
          </a:p>
        </p:txBody>
      </p:sp>
      <p:sp>
        <p:nvSpPr>
          <p:cNvPr id="25" name="Rounded Rectangle 24"/>
          <p:cNvSpPr/>
          <p:nvPr/>
        </p:nvSpPr>
        <p:spPr>
          <a:xfrm>
            <a:off x="5155000" y="3714244"/>
            <a:ext cx="3850952" cy="592135"/>
          </a:xfrm>
          <a:prstGeom prst="roundRect">
            <a:avLst/>
          </a:prstGeom>
          <a:solidFill>
            <a:schemeClr val="tx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bg1"/>
                </a:solidFill>
              </a:rPr>
              <a:t>Private, Efficient, Scalable</a:t>
            </a:r>
          </a:p>
        </p:txBody>
      </p:sp>
    </p:spTree>
    <p:extLst>
      <p:ext uri="{BB962C8B-B14F-4D97-AF65-F5344CB8AC3E}">
        <p14:creationId xmlns:p14="http://schemas.microsoft.com/office/powerpoint/2010/main" val="144087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8</a:t>
            </a:fld>
            <a:endParaRPr lang="en-US" dirty="0"/>
          </a:p>
        </p:txBody>
      </p:sp>
      <p:sp>
        <p:nvSpPr>
          <p:cNvPr id="3" name="Content Placeholder 2"/>
          <p:cNvSpPr>
            <a:spLocks noGrp="1"/>
          </p:cNvSpPr>
          <p:nvPr>
            <p:ph sz="half" idx="1"/>
          </p:nvPr>
        </p:nvSpPr>
        <p:spPr/>
        <p:txBody>
          <a:bodyPr/>
          <a:lstStyle/>
          <a:p>
            <a:r>
              <a:rPr lang="en-US" dirty="0" smtClean="0"/>
              <a:t>How It Works With SGX:</a:t>
            </a:r>
          </a:p>
          <a:p>
            <a:pPr lvl="1"/>
            <a:r>
              <a:rPr lang="en-US" dirty="0" smtClean="0"/>
              <a:t>An SGX </a:t>
            </a:r>
            <a:r>
              <a:rPr lang="en-US" dirty="0" smtClean="0"/>
              <a:t>enclave executes </a:t>
            </a:r>
            <a:r>
              <a:rPr lang="en-US" dirty="0" smtClean="0"/>
              <a:t>an operation on the PDO smart contract</a:t>
            </a:r>
            <a:endParaRPr lang="en-US" dirty="0" smtClean="0"/>
          </a:p>
          <a:p>
            <a:pPr lvl="1"/>
            <a:r>
              <a:rPr lang="en-US" dirty="0" smtClean="0"/>
              <a:t>The enclave generates a “proof of correctness” that is verified by the ledger</a:t>
            </a:r>
          </a:p>
          <a:p>
            <a:pPr lvl="1"/>
            <a:r>
              <a:rPr lang="en-US" dirty="0" smtClean="0"/>
              <a:t>The </a:t>
            </a:r>
            <a:r>
              <a:rPr lang="en-US" dirty="0" smtClean="0"/>
              <a:t>ledger </a:t>
            </a:r>
            <a:r>
              <a:rPr lang="en-US" dirty="0" smtClean="0"/>
              <a:t>ensures that updates </a:t>
            </a:r>
            <a:r>
              <a:rPr lang="en-US" dirty="0" smtClean="0"/>
              <a:t>to the PDO are </a:t>
            </a:r>
            <a:r>
              <a:rPr lang="en-US" dirty="0" smtClean="0"/>
              <a:t>serialized </a:t>
            </a:r>
            <a:endParaRPr lang="en-US" dirty="0" smtClean="0"/>
          </a:p>
        </p:txBody>
      </p:sp>
      <p:sp>
        <p:nvSpPr>
          <p:cNvPr id="4" name="Content Placeholder 3"/>
          <p:cNvSpPr>
            <a:spLocks noGrp="1"/>
          </p:cNvSpPr>
          <p:nvPr>
            <p:ph sz="half" idx="13"/>
          </p:nvPr>
        </p:nvSpPr>
        <p:spPr/>
        <p:txBody>
          <a:bodyPr/>
          <a:lstStyle/>
          <a:p>
            <a:r>
              <a:rPr lang="en-US" dirty="0" smtClean="0"/>
              <a:t>Implication</a:t>
            </a:r>
          </a:p>
          <a:p>
            <a:pPr lvl="1"/>
            <a:r>
              <a:rPr lang="en-US" dirty="0" smtClean="0"/>
              <a:t>Ledger doesn’t need contract or state</a:t>
            </a:r>
          </a:p>
          <a:p>
            <a:pPr lvl="2"/>
            <a:r>
              <a:rPr lang="en-US" dirty="0" smtClean="0"/>
              <a:t>The contract and its state can be kept private (encrypted and off chain)</a:t>
            </a:r>
          </a:p>
          <a:p>
            <a:pPr lvl="1"/>
            <a:r>
              <a:rPr lang="en-US" dirty="0" smtClean="0">
                <a:sym typeface="Wingdings" panose="05000000000000000000" pitchFamily="2" charset="2"/>
              </a:rPr>
              <a:t>Performance </a:t>
            </a:r>
            <a:r>
              <a:rPr lang="en-US" dirty="0" smtClean="0">
                <a:sym typeface="Wingdings" panose="05000000000000000000" pitchFamily="2" charset="2"/>
              </a:rPr>
              <a:t>impact is minimal</a:t>
            </a:r>
          </a:p>
          <a:p>
            <a:pPr lvl="2"/>
            <a:r>
              <a:rPr lang="en-US" dirty="0" smtClean="0">
                <a:sym typeface="Wingdings" panose="05000000000000000000" pitchFamily="2" charset="2"/>
              </a:rPr>
              <a:t>Only execute once, SGX overhead</a:t>
            </a:r>
          </a:p>
          <a:p>
            <a:pPr lvl="2"/>
            <a:r>
              <a:rPr lang="en-US" dirty="0">
                <a:sym typeface="Wingdings" panose="05000000000000000000" pitchFamily="2" charset="2"/>
              </a:rPr>
              <a:t>More servers  better performance</a:t>
            </a:r>
            <a:r>
              <a:rPr lang="en-US" dirty="0" smtClean="0">
                <a:sym typeface="Wingdings" panose="05000000000000000000" pitchFamily="2" charset="2"/>
              </a:rPr>
              <a:t>!</a:t>
            </a:r>
          </a:p>
          <a:p>
            <a:pPr lvl="1"/>
            <a:r>
              <a:rPr lang="en-US" dirty="0" smtClean="0">
                <a:sym typeface="Wingdings" panose="05000000000000000000" pitchFamily="2" charset="2"/>
              </a:rPr>
              <a:t>Updates need not be deterministic</a:t>
            </a:r>
          </a:p>
          <a:p>
            <a:pPr lvl="2"/>
            <a:r>
              <a:rPr lang="en-US" dirty="0" smtClean="0">
                <a:sym typeface="Wingdings" panose="05000000000000000000" pitchFamily="2" charset="2"/>
              </a:rPr>
              <a:t>No need for global agreement</a:t>
            </a:r>
          </a:p>
        </p:txBody>
      </p:sp>
      <p:sp>
        <p:nvSpPr>
          <p:cNvPr id="5" name="Title 4"/>
          <p:cNvSpPr>
            <a:spLocks noGrp="1"/>
          </p:cNvSpPr>
          <p:nvPr>
            <p:ph type="title"/>
          </p:nvPr>
        </p:nvSpPr>
        <p:spPr/>
        <p:txBody>
          <a:bodyPr/>
          <a:lstStyle/>
          <a:p>
            <a:r>
              <a:rPr lang="en-US" dirty="0" smtClean="0"/>
              <a:t>Private Data Objects in SGX</a:t>
            </a:r>
            <a:endParaRPr lang="en-US" dirty="0"/>
          </a:p>
        </p:txBody>
      </p:sp>
    </p:spTree>
    <p:extLst>
      <p:ext uri="{BB962C8B-B14F-4D97-AF65-F5344CB8AC3E}">
        <p14:creationId xmlns:p14="http://schemas.microsoft.com/office/powerpoint/2010/main" val="1627619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9</a:t>
            </a:fld>
            <a:endParaRPr lang="en-US" dirty="0"/>
          </a:p>
        </p:txBody>
      </p:sp>
      <p:sp>
        <p:nvSpPr>
          <p:cNvPr id="5" name="Content Placeholder 4"/>
          <p:cNvSpPr>
            <a:spLocks noGrp="1"/>
          </p:cNvSpPr>
          <p:nvPr>
            <p:ph sz="half" idx="1"/>
          </p:nvPr>
        </p:nvSpPr>
        <p:spPr/>
        <p:txBody>
          <a:bodyPr/>
          <a:lstStyle/>
          <a:p>
            <a:pPr lvl="1"/>
            <a:r>
              <a:rPr lang="en-US" dirty="0" smtClean="0"/>
              <a:t>Contract </a:t>
            </a:r>
            <a:r>
              <a:rPr lang="en-US" dirty="0" smtClean="0"/>
              <a:t>state </a:t>
            </a:r>
            <a:r>
              <a:rPr lang="en-US" dirty="0" smtClean="0"/>
              <a:t>is always encrypted outside of the enclave</a:t>
            </a:r>
          </a:p>
          <a:p>
            <a:pPr lvl="2"/>
            <a:r>
              <a:rPr lang="en-US" dirty="0" smtClean="0"/>
              <a:t>Even the contract owner cannot see the contract </a:t>
            </a:r>
            <a:r>
              <a:rPr lang="en-US" dirty="0" smtClean="0"/>
              <a:t>state</a:t>
            </a:r>
            <a:endParaRPr lang="en-US" dirty="0" smtClean="0"/>
          </a:p>
          <a:p>
            <a:pPr lvl="2"/>
            <a:r>
              <a:rPr lang="en-US" dirty="0" smtClean="0"/>
              <a:t>The </a:t>
            </a:r>
            <a:r>
              <a:rPr lang="en-US" dirty="0" smtClean="0"/>
              <a:t>smart contract may </a:t>
            </a:r>
            <a:r>
              <a:rPr lang="en-US" dirty="0" smtClean="0"/>
              <a:t>allow externalization of data</a:t>
            </a:r>
          </a:p>
          <a:p>
            <a:pPr lvl="1"/>
            <a:r>
              <a:rPr lang="en-US" dirty="0" smtClean="0"/>
              <a:t>Consequence: access policy is enforced no matter how the data is </a:t>
            </a:r>
            <a:r>
              <a:rPr lang="en-US" dirty="0" smtClean="0"/>
              <a:t>shared</a:t>
            </a:r>
            <a:endParaRPr lang="en-US" dirty="0" smtClean="0"/>
          </a:p>
        </p:txBody>
      </p:sp>
      <p:sp>
        <p:nvSpPr>
          <p:cNvPr id="6" name="Content Placeholder 5"/>
          <p:cNvSpPr>
            <a:spLocks noGrp="1"/>
          </p:cNvSpPr>
          <p:nvPr>
            <p:ph sz="half" idx="13"/>
          </p:nvPr>
        </p:nvSpPr>
        <p:spPr/>
        <p:txBody>
          <a:bodyPr/>
          <a:lstStyle/>
          <a:p>
            <a:pPr lvl="1"/>
            <a:r>
              <a:rPr lang="en-US" dirty="0" smtClean="0"/>
              <a:t>This enables some interesting policies</a:t>
            </a:r>
          </a:p>
          <a:p>
            <a:pPr lvl="2"/>
            <a:r>
              <a:rPr lang="en-US" dirty="0" smtClean="0"/>
              <a:t>Differentially private access that doesn’t require the data owner to see the data</a:t>
            </a:r>
          </a:p>
          <a:p>
            <a:pPr lvl="2"/>
            <a:r>
              <a:rPr lang="en-US" dirty="0" smtClean="0"/>
              <a:t>Owner </a:t>
            </a:r>
            <a:r>
              <a:rPr lang="en-US" dirty="0" smtClean="0"/>
              <a:t>of the data can prove “compliance” to a set of operations on the data</a:t>
            </a:r>
          </a:p>
          <a:p>
            <a:pPr lvl="3"/>
            <a:r>
              <a:rPr lang="en-US" dirty="0" smtClean="0"/>
              <a:t>External bid for a contract job</a:t>
            </a:r>
          </a:p>
          <a:p>
            <a:pPr lvl="3"/>
            <a:r>
              <a:rPr lang="en-US" dirty="0" smtClean="0"/>
              <a:t>Constrained analysis on visual data</a:t>
            </a:r>
          </a:p>
          <a:p>
            <a:pPr lvl="2"/>
            <a:r>
              <a:rPr lang="en-US" dirty="0" smtClean="0"/>
              <a:t>Automated data aging</a:t>
            </a:r>
          </a:p>
          <a:p>
            <a:pPr lvl="3"/>
            <a:r>
              <a:rPr lang="en-US" dirty="0" smtClean="0"/>
              <a:t>De-anonymized research data may be released after 5 years</a:t>
            </a:r>
          </a:p>
          <a:p>
            <a:pPr lvl="2"/>
            <a:r>
              <a:rPr lang="en-US" dirty="0" smtClean="0"/>
              <a:t>Multi-participant, confidential audit</a:t>
            </a:r>
          </a:p>
          <a:p>
            <a:pPr lvl="3"/>
            <a:r>
              <a:rPr lang="en-US" dirty="0" smtClean="0"/>
              <a:t>Verifiable financial transactions</a:t>
            </a:r>
          </a:p>
          <a:p>
            <a:pPr lvl="3"/>
            <a:r>
              <a:rPr lang="en-US" dirty="0" smtClean="0"/>
              <a:t>Information provenance</a:t>
            </a:r>
          </a:p>
          <a:p>
            <a:pPr lvl="2"/>
            <a:endParaRPr lang="en-US" dirty="0" smtClean="0"/>
          </a:p>
          <a:p>
            <a:pPr lvl="2"/>
            <a:endParaRPr lang="en-US" dirty="0"/>
          </a:p>
        </p:txBody>
      </p:sp>
      <p:sp>
        <p:nvSpPr>
          <p:cNvPr id="4" name="Title 3"/>
          <p:cNvSpPr>
            <a:spLocks noGrp="1"/>
          </p:cNvSpPr>
          <p:nvPr>
            <p:ph type="title"/>
          </p:nvPr>
        </p:nvSpPr>
        <p:spPr/>
        <p:txBody>
          <a:bodyPr/>
          <a:lstStyle/>
          <a:p>
            <a:r>
              <a:rPr lang="en-US" dirty="0" smtClean="0"/>
              <a:t>Access/Use Policy Universally Enforced</a:t>
            </a:r>
            <a:endParaRPr lang="en-US" dirty="0"/>
          </a:p>
        </p:txBody>
      </p:sp>
    </p:spTree>
    <p:extLst>
      <p:ext uri="{BB962C8B-B14F-4D97-AF65-F5344CB8AC3E}">
        <p14:creationId xmlns:p14="http://schemas.microsoft.com/office/powerpoint/2010/main" val="852507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nt_PPT Template_ClearPro_16x9">
  <a:themeElements>
    <a:clrScheme name="Intel Color Palette">
      <a:dk1>
        <a:sysClr val="windowText" lastClr="000000"/>
      </a:dk1>
      <a:lt1>
        <a:sysClr val="window" lastClr="FFFFFF"/>
      </a:lt1>
      <a:dk2>
        <a:srgbClr val="003C71"/>
      </a:dk2>
      <a:lt2>
        <a:srgbClr val="B1BABF"/>
      </a:lt2>
      <a:accent1>
        <a:srgbClr val="0071C5"/>
      </a:accent1>
      <a:accent2>
        <a:srgbClr val="00AEEF"/>
      </a:accent2>
      <a:accent3>
        <a:srgbClr val="F3D54E"/>
      </a:accent3>
      <a:accent4>
        <a:srgbClr val="FFA300"/>
      </a:accent4>
      <a:accent5>
        <a:srgbClr val="FC4C02"/>
      </a:accent5>
      <a:accent6>
        <a:srgbClr val="C3D600"/>
      </a:accent6>
      <a:hlink>
        <a:srgbClr val="0071C5"/>
      </a:hlink>
      <a:folHlink>
        <a:srgbClr val="00AEEF"/>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vert="horz" wrap="square" lIns="0" tIns="0" rIns="0" bIns="0" rtlCol="0">
        <a:spAutoFit/>
      </a:bodyPr>
      <a:lstStyle>
        <a:defPPr>
          <a:defRPr sz="1100" dirty="0" err="1" smtClean="0">
            <a:solidFill>
              <a:srgbClr val="003C71"/>
            </a:solidFill>
          </a:defRPr>
        </a:defPPr>
      </a:lstStyle>
    </a:txDef>
  </a:objectDefaults>
  <a:extraClrSchemeLst/>
  <a:extLst>
    <a:ext uri="{05A4C25C-085E-4340-85A3-A5531E510DB2}">
      <thm15:themeFamily xmlns:thm15="http://schemas.microsoft.com/office/thememl/2012/main" name="Intel_PPT_PREFERRED_Template_ClearPro_16x9_061715.pptx" id="{17CD2B5D-937A-4BD1-AE95-2D6852DF81C3}" vid="{6C20449F-9F17-49EC-9AD1-E5EAFD90F7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Intel_PPT_PREFERRED_Template_ClearPro_16x9_061715</Template>
  <TotalTime>0</TotalTime>
  <Words>1113</Words>
  <Application>Microsoft Office PowerPoint</Application>
  <PresentationFormat>On-screen Show (16:9)</PresentationFormat>
  <Paragraphs>152</Paragraphs>
  <Slides>13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Intel Clear</vt:lpstr>
      <vt:lpstr>Intel Clear Pro</vt:lpstr>
      <vt:lpstr>Wingdings</vt:lpstr>
      <vt:lpstr>Int_PPT Template_ClearPro_16x9</vt:lpstr>
      <vt:lpstr>Private Data OBJECTS Smart Contracts For Data Access AND MORE</vt:lpstr>
      <vt:lpstr>Legal Disclaimers</vt:lpstr>
      <vt:lpstr>Private Data Objects (PDOs)</vt:lpstr>
      <vt:lpstr>Example: Transient-Driver Profiles</vt:lpstr>
      <vt:lpstr>Example: Transient-Driver Profiles</vt:lpstr>
      <vt:lpstr>Smart Contracts Today Redundant Compute Replaces Centralized Trust</vt:lpstr>
      <vt:lpstr>Smart Contracts Based On Intel SGX Replace Redundant Compute with Trusted Execution</vt:lpstr>
      <vt:lpstr>Private Data Objects in SGX</vt:lpstr>
      <vt:lpstr>Access/Use Policy Universally Enforced</vt:lpstr>
      <vt:lpstr>Traffic Planning Scenario for Information Sharing</vt:lpstr>
      <vt:lpstr>How To Use PDO For Route Data</vt:lpstr>
      <vt:lpstr>Summary</vt:lpstr>
      <vt:lpstr>Links</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CTPClassification=CTP_IC:VisualMarkings=, CTPClassification=:VisualMarkings=, CTPClassification=CTP_PUBLIC:VisualMarkings=, CTPClassification=CTP_NT</cp:keywords>
  <cp:lastModifiedBy/>
  <cp:revision>1</cp:revision>
  <dcterms:created xsi:type="dcterms:W3CDTF">2016-10-13T17:39:45Z</dcterms:created>
  <dcterms:modified xsi:type="dcterms:W3CDTF">2019-03-20T00:59:30Z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790e3162-8fd3-4c9c-a3cf-a739a2c3b33e</vt:lpwstr>
  </property>
  <property fmtid="{D5CDD505-2E9C-101B-9397-08002B2CF9AE}" pid="3" name="CTP_BU">
    <vt:lpwstr>NA</vt:lpwstr>
  </property>
  <property fmtid="{D5CDD505-2E9C-101B-9397-08002B2CF9AE}" pid="4" name="CTP_TimeStamp">
    <vt:lpwstr>2019-03-20 00:59:30Z</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