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078" r:id="rId4"/>
    <p:sldMasterId id="2147489090" r:id="rId5"/>
    <p:sldMasterId id="2147489102" r:id="rId6"/>
    <p:sldMasterId id="2147489114" r:id="rId7"/>
  </p:sldMasterIdLst>
  <p:notesMasterIdLst>
    <p:notesMasterId r:id="rId35"/>
  </p:notesMasterIdLst>
  <p:handoutMasterIdLst>
    <p:handoutMasterId r:id="rId36"/>
  </p:handoutMasterIdLst>
  <p:sldIdLst>
    <p:sldId id="256" r:id="rId8"/>
    <p:sldId id="257" r:id="rId9"/>
    <p:sldId id="259" r:id="rId10"/>
    <p:sldId id="265" r:id="rId11"/>
    <p:sldId id="267" r:id="rId12"/>
    <p:sldId id="260" r:id="rId13"/>
    <p:sldId id="302" r:id="rId14"/>
    <p:sldId id="285" r:id="rId15"/>
    <p:sldId id="297" r:id="rId16"/>
    <p:sldId id="298" r:id="rId17"/>
    <p:sldId id="349" r:id="rId18"/>
    <p:sldId id="350" r:id="rId19"/>
    <p:sldId id="351" r:id="rId20"/>
    <p:sldId id="352" r:id="rId21"/>
    <p:sldId id="276" r:id="rId22"/>
    <p:sldId id="326" r:id="rId23"/>
    <p:sldId id="327" r:id="rId24"/>
    <p:sldId id="328" r:id="rId25"/>
    <p:sldId id="332" r:id="rId26"/>
    <p:sldId id="333" r:id="rId27"/>
    <p:sldId id="335" r:id="rId28"/>
    <p:sldId id="336" r:id="rId29"/>
    <p:sldId id="337" r:id="rId30"/>
    <p:sldId id="341" r:id="rId31"/>
    <p:sldId id="347" r:id="rId32"/>
    <p:sldId id="348" r:id="rId33"/>
    <p:sldId id="3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204" autoAdjust="0"/>
  </p:normalViewPr>
  <p:slideViewPr>
    <p:cSldViewPr>
      <p:cViewPr varScale="1">
        <p:scale>
          <a:sx n="120" d="100"/>
          <a:sy n="120" d="100"/>
        </p:scale>
        <p:origin x="514" y="67"/>
      </p:cViewPr>
      <p:guideLst>
        <p:guide orient="horz" pos="2160"/>
        <p:guide pos="3840"/>
      </p:guideLst>
    </p:cSldViewPr>
  </p:slideViewPr>
  <p:notesTextViewPr>
    <p:cViewPr>
      <p:scale>
        <a:sx n="1" d="1"/>
        <a:sy n="1" d="1"/>
      </p:scale>
      <p:origin x="0" y="0"/>
    </p:cViewPr>
  </p:notesTextViewPr>
  <p:sorterViewPr>
    <p:cViewPr>
      <p:scale>
        <a:sx n="80" d="100"/>
        <a:sy n="80" d="100"/>
      </p:scale>
      <p:origin x="0" y="-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ECBB5-4FAA-4C23-BDC9-43EEC6026517}"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FF6160AD-DCBC-4EAB-A1BB-C3D7F03EE360}">
      <dgm:prSet phldrT="[Text]"/>
      <dgm:spPr/>
      <dgm:t>
        <a:bodyPr/>
        <a:lstStyle/>
        <a:p>
          <a:r>
            <a:rPr lang="en-US" dirty="0"/>
            <a:t>Market Driven: GCTC</a:t>
          </a:r>
        </a:p>
      </dgm:t>
    </dgm:pt>
    <dgm:pt modelId="{001268B3-C57A-4843-A5CC-BEE8689E7107}" type="parTrans" cxnId="{9A29C587-6313-4763-8C6F-C36C1F10BCC2}">
      <dgm:prSet/>
      <dgm:spPr/>
      <dgm:t>
        <a:bodyPr/>
        <a:lstStyle/>
        <a:p>
          <a:endParaRPr lang="en-US"/>
        </a:p>
      </dgm:t>
    </dgm:pt>
    <dgm:pt modelId="{37A9AC60-B270-44B6-9B0B-C57D20E46A26}" type="sibTrans" cxnId="{9A29C587-6313-4763-8C6F-C36C1F10BCC2}">
      <dgm:prSet/>
      <dgm:spPr/>
      <dgm:t>
        <a:bodyPr/>
        <a:lstStyle/>
        <a:p>
          <a:endParaRPr lang="en-US"/>
        </a:p>
      </dgm:t>
    </dgm:pt>
    <dgm:pt modelId="{65B69034-6365-42E8-AC1C-C730A6637AB6}">
      <dgm:prSet phldrT="[Text]"/>
      <dgm:spPr/>
      <dgm:t>
        <a:bodyPr/>
        <a:lstStyle/>
        <a:p>
          <a:r>
            <a:rPr lang="en-US" dirty="0"/>
            <a:t>Action Clusters</a:t>
          </a:r>
        </a:p>
      </dgm:t>
    </dgm:pt>
    <dgm:pt modelId="{F3F4447C-6A6B-4812-AA44-0B7EBAB7C99F}" type="parTrans" cxnId="{0C76818B-8525-4210-B3EA-47DCFDE6F6C8}">
      <dgm:prSet/>
      <dgm:spPr/>
      <dgm:t>
        <a:bodyPr/>
        <a:lstStyle/>
        <a:p>
          <a:endParaRPr lang="en-US"/>
        </a:p>
      </dgm:t>
    </dgm:pt>
    <dgm:pt modelId="{B8DB62FE-32BC-4801-9E12-42BFD14931E7}" type="sibTrans" cxnId="{0C76818B-8525-4210-B3EA-47DCFDE6F6C8}">
      <dgm:prSet/>
      <dgm:spPr/>
      <dgm:t>
        <a:bodyPr/>
        <a:lstStyle/>
        <a:p>
          <a:endParaRPr lang="en-US"/>
        </a:p>
      </dgm:t>
    </dgm:pt>
    <dgm:pt modelId="{20D5E574-EF2B-4087-8910-E80CAABCCA77}">
      <dgm:prSet phldrT="[Text]"/>
      <dgm:spPr/>
      <dgm:t>
        <a:bodyPr/>
        <a:lstStyle/>
        <a:p>
          <a:r>
            <a:rPr lang="en-US" dirty="0"/>
            <a:t>Super Clusters</a:t>
          </a:r>
        </a:p>
      </dgm:t>
    </dgm:pt>
    <dgm:pt modelId="{DE273F1C-E025-4F37-BAF7-A3F7DD6A91C3}" type="parTrans" cxnId="{1A0074BF-0435-4AE2-AA55-0887608C7B6C}">
      <dgm:prSet/>
      <dgm:spPr/>
      <dgm:t>
        <a:bodyPr/>
        <a:lstStyle/>
        <a:p>
          <a:endParaRPr lang="en-US"/>
        </a:p>
      </dgm:t>
    </dgm:pt>
    <dgm:pt modelId="{D12B187B-E1B0-47EA-A7AA-4858D388BEBA}" type="sibTrans" cxnId="{1A0074BF-0435-4AE2-AA55-0887608C7B6C}">
      <dgm:prSet/>
      <dgm:spPr/>
      <dgm:t>
        <a:bodyPr/>
        <a:lstStyle/>
        <a:p>
          <a:endParaRPr lang="en-US"/>
        </a:p>
      </dgm:t>
    </dgm:pt>
    <dgm:pt modelId="{844B8035-1821-42A0-89F9-8664DFCF3917}">
      <dgm:prSet phldrT="[Text]"/>
      <dgm:spPr/>
      <dgm:t>
        <a:bodyPr/>
        <a:lstStyle/>
        <a:p>
          <a:r>
            <a:rPr lang="en-US" dirty="0"/>
            <a:t>Technology Driven: IES-City Framework</a:t>
          </a:r>
        </a:p>
      </dgm:t>
    </dgm:pt>
    <dgm:pt modelId="{FC4979D3-0A41-4837-A4F8-F308722EE02E}" type="parTrans" cxnId="{1CB71BBF-D5E9-4DFE-BC73-DC5DC8892D8B}">
      <dgm:prSet/>
      <dgm:spPr/>
      <dgm:t>
        <a:bodyPr/>
        <a:lstStyle/>
        <a:p>
          <a:endParaRPr lang="en-US"/>
        </a:p>
      </dgm:t>
    </dgm:pt>
    <dgm:pt modelId="{0570D21D-42ED-4860-81FD-4C54F336BC14}" type="sibTrans" cxnId="{1CB71BBF-D5E9-4DFE-BC73-DC5DC8892D8B}">
      <dgm:prSet/>
      <dgm:spPr/>
      <dgm:t>
        <a:bodyPr/>
        <a:lstStyle/>
        <a:p>
          <a:endParaRPr lang="en-US"/>
        </a:p>
      </dgm:t>
    </dgm:pt>
    <dgm:pt modelId="{0367FE18-9003-4385-AA7D-0798AB6AFDCE}">
      <dgm:prSet phldrT="[Text]"/>
      <dgm:spPr/>
      <dgm:t>
        <a:bodyPr/>
        <a:lstStyle/>
        <a:p>
          <a:r>
            <a:rPr lang="en-US" dirty="0"/>
            <a:t>Application Analysis</a:t>
          </a:r>
        </a:p>
      </dgm:t>
    </dgm:pt>
    <dgm:pt modelId="{7D5AAF8D-E4A9-4D73-AD7B-F8A9AEC6A960}" type="parTrans" cxnId="{1D07B888-E47B-4207-AEB0-325C4B037B20}">
      <dgm:prSet/>
      <dgm:spPr/>
      <dgm:t>
        <a:bodyPr/>
        <a:lstStyle/>
        <a:p>
          <a:endParaRPr lang="en-US"/>
        </a:p>
      </dgm:t>
    </dgm:pt>
    <dgm:pt modelId="{1D464C33-C901-4201-899E-BBD707A8AE12}" type="sibTrans" cxnId="{1D07B888-E47B-4207-AEB0-325C4B037B20}">
      <dgm:prSet/>
      <dgm:spPr/>
      <dgm:t>
        <a:bodyPr/>
        <a:lstStyle/>
        <a:p>
          <a:endParaRPr lang="en-US"/>
        </a:p>
      </dgm:t>
    </dgm:pt>
    <dgm:pt modelId="{0610F975-FC44-4852-ACD8-2E47F7E27DED}">
      <dgm:prSet phldrT="[Text]"/>
      <dgm:spPr/>
      <dgm:t>
        <a:bodyPr/>
        <a:lstStyle/>
        <a:p>
          <a:r>
            <a:rPr lang="en-US" dirty="0"/>
            <a:t>Technology Suite Analysis</a:t>
          </a:r>
        </a:p>
      </dgm:t>
    </dgm:pt>
    <dgm:pt modelId="{8A80D08E-442E-45D6-8834-769F799EB604}" type="parTrans" cxnId="{3C69C7E4-7F82-4414-998E-A96AC43B2775}">
      <dgm:prSet/>
      <dgm:spPr/>
      <dgm:t>
        <a:bodyPr/>
        <a:lstStyle/>
        <a:p>
          <a:endParaRPr lang="en-US"/>
        </a:p>
      </dgm:t>
    </dgm:pt>
    <dgm:pt modelId="{1F01A981-2375-4A1A-9378-BD2E5824A7AB}" type="sibTrans" cxnId="{3C69C7E4-7F82-4414-998E-A96AC43B2775}">
      <dgm:prSet/>
      <dgm:spPr/>
      <dgm:t>
        <a:bodyPr/>
        <a:lstStyle/>
        <a:p>
          <a:endParaRPr lang="en-US"/>
        </a:p>
      </dgm:t>
    </dgm:pt>
    <dgm:pt modelId="{72C93931-0247-4B83-A18E-FA3891B6D015}" type="pres">
      <dgm:prSet presAssocID="{95AECBB5-4FAA-4C23-BDC9-43EEC6026517}" presName="Name0" presStyleCnt="0">
        <dgm:presLayoutVars>
          <dgm:dir/>
          <dgm:animLvl val="lvl"/>
          <dgm:resizeHandles/>
        </dgm:presLayoutVars>
      </dgm:prSet>
      <dgm:spPr/>
    </dgm:pt>
    <dgm:pt modelId="{E65A1A13-13D5-4E50-9CEC-C69CB6E333D7}" type="pres">
      <dgm:prSet presAssocID="{FF6160AD-DCBC-4EAB-A1BB-C3D7F03EE360}" presName="linNode" presStyleCnt="0"/>
      <dgm:spPr/>
    </dgm:pt>
    <dgm:pt modelId="{B640F9AC-4E40-46CF-A466-511BA2BD967E}" type="pres">
      <dgm:prSet presAssocID="{FF6160AD-DCBC-4EAB-A1BB-C3D7F03EE360}" presName="parentShp" presStyleLbl="node1" presStyleIdx="0" presStyleCnt="2">
        <dgm:presLayoutVars>
          <dgm:bulletEnabled val="1"/>
        </dgm:presLayoutVars>
      </dgm:prSet>
      <dgm:spPr/>
    </dgm:pt>
    <dgm:pt modelId="{C7E0BFC7-5AD4-4CF2-BE3E-81A84A595EBA}" type="pres">
      <dgm:prSet presAssocID="{FF6160AD-DCBC-4EAB-A1BB-C3D7F03EE360}" presName="childShp" presStyleLbl="bgAccFollowNode1" presStyleIdx="0" presStyleCnt="2">
        <dgm:presLayoutVars>
          <dgm:bulletEnabled val="1"/>
        </dgm:presLayoutVars>
      </dgm:prSet>
      <dgm:spPr/>
    </dgm:pt>
    <dgm:pt modelId="{E7398CBC-724C-430D-940B-D064E56F5137}" type="pres">
      <dgm:prSet presAssocID="{37A9AC60-B270-44B6-9B0B-C57D20E46A26}" presName="spacing" presStyleCnt="0"/>
      <dgm:spPr/>
    </dgm:pt>
    <dgm:pt modelId="{74EC7961-CBB5-4173-AB42-CAE9D4171AB2}" type="pres">
      <dgm:prSet presAssocID="{844B8035-1821-42A0-89F9-8664DFCF3917}" presName="linNode" presStyleCnt="0"/>
      <dgm:spPr/>
    </dgm:pt>
    <dgm:pt modelId="{FC55E0BC-D168-4392-AB88-E9494862DF31}" type="pres">
      <dgm:prSet presAssocID="{844B8035-1821-42A0-89F9-8664DFCF3917}" presName="parentShp" presStyleLbl="node1" presStyleIdx="1" presStyleCnt="2">
        <dgm:presLayoutVars>
          <dgm:bulletEnabled val="1"/>
        </dgm:presLayoutVars>
      </dgm:prSet>
      <dgm:spPr/>
    </dgm:pt>
    <dgm:pt modelId="{FBDFF41A-83FF-4572-8CFD-F8CC415417EB}" type="pres">
      <dgm:prSet presAssocID="{844B8035-1821-42A0-89F9-8664DFCF3917}" presName="childShp" presStyleLbl="bgAccFollowNode1" presStyleIdx="1" presStyleCnt="2">
        <dgm:presLayoutVars>
          <dgm:bulletEnabled val="1"/>
        </dgm:presLayoutVars>
      </dgm:prSet>
      <dgm:spPr/>
    </dgm:pt>
  </dgm:ptLst>
  <dgm:cxnLst>
    <dgm:cxn modelId="{C7622C2C-CAEC-49AD-87F2-DCC75A38154A}" type="presOf" srcId="{FF6160AD-DCBC-4EAB-A1BB-C3D7F03EE360}" destId="{B640F9AC-4E40-46CF-A466-511BA2BD967E}" srcOrd="0" destOrd="0" presId="urn:microsoft.com/office/officeart/2005/8/layout/vList6"/>
    <dgm:cxn modelId="{37EFCD7B-7485-44D0-96FE-73CE397F357C}" type="presOf" srcId="{0610F975-FC44-4852-ACD8-2E47F7E27DED}" destId="{FBDFF41A-83FF-4572-8CFD-F8CC415417EB}" srcOrd="0" destOrd="1" presId="urn:microsoft.com/office/officeart/2005/8/layout/vList6"/>
    <dgm:cxn modelId="{6780BA83-CA3A-45F0-8DE2-8881ACBDD1DA}" type="presOf" srcId="{0367FE18-9003-4385-AA7D-0798AB6AFDCE}" destId="{FBDFF41A-83FF-4572-8CFD-F8CC415417EB}" srcOrd="0" destOrd="0" presId="urn:microsoft.com/office/officeart/2005/8/layout/vList6"/>
    <dgm:cxn modelId="{9A29C587-6313-4763-8C6F-C36C1F10BCC2}" srcId="{95AECBB5-4FAA-4C23-BDC9-43EEC6026517}" destId="{FF6160AD-DCBC-4EAB-A1BB-C3D7F03EE360}" srcOrd="0" destOrd="0" parTransId="{001268B3-C57A-4843-A5CC-BEE8689E7107}" sibTransId="{37A9AC60-B270-44B6-9B0B-C57D20E46A26}"/>
    <dgm:cxn modelId="{1D07B888-E47B-4207-AEB0-325C4B037B20}" srcId="{844B8035-1821-42A0-89F9-8664DFCF3917}" destId="{0367FE18-9003-4385-AA7D-0798AB6AFDCE}" srcOrd="0" destOrd="0" parTransId="{7D5AAF8D-E4A9-4D73-AD7B-F8A9AEC6A960}" sibTransId="{1D464C33-C901-4201-899E-BBD707A8AE12}"/>
    <dgm:cxn modelId="{0C76818B-8525-4210-B3EA-47DCFDE6F6C8}" srcId="{FF6160AD-DCBC-4EAB-A1BB-C3D7F03EE360}" destId="{65B69034-6365-42E8-AC1C-C730A6637AB6}" srcOrd="0" destOrd="0" parTransId="{F3F4447C-6A6B-4812-AA44-0B7EBAB7C99F}" sibTransId="{B8DB62FE-32BC-4801-9E12-42BFD14931E7}"/>
    <dgm:cxn modelId="{44B5B694-034C-496A-836A-74BB76D6AF48}" type="presOf" srcId="{844B8035-1821-42A0-89F9-8664DFCF3917}" destId="{FC55E0BC-D168-4392-AB88-E9494862DF31}" srcOrd="0" destOrd="0" presId="urn:microsoft.com/office/officeart/2005/8/layout/vList6"/>
    <dgm:cxn modelId="{1CB71BBF-D5E9-4DFE-BC73-DC5DC8892D8B}" srcId="{95AECBB5-4FAA-4C23-BDC9-43EEC6026517}" destId="{844B8035-1821-42A0-89F9-8664DFCF3917}" srcOrd="1" destOrd="0" parTransId="{FC4979D3-0A41-4837-A4F8-F308722EE02E}" sibTransId="{0570D21D-42ED-4860-81FD-4C54F336BC14}"/>
    <dgm:cxn modelId="{1A0074BF-0435-4AE2-AA55-0887608C7B6C}" srcId="{FF6160AD-DCBC-4EAB-A1BB-C3D7F03EE360}" destId="{20D5E574-EF2B-4087-8910-E80CAABCCA77}" srcOrd="1" destOrd="0" parTransId="{DE273F1C-E025-4F37-BAF7-A3F7DD6A91C3}" sibTransId="{D12B187B-E1B0-47EA-A7AA-4858D388BEBA}"/>
    <dgm:cxn modelId="{8FD97EC8-75BF-4452-8740-0C4458409D5B}" type="presOf" srcId="{65B69034-6365-42E8-AC1C-C730A6637AB6}" destId="{C7E0BFC7-5AD4-4CF2-BE3E-81A84A595EBA}" srcOrd="0" destOrd="0" presId="urn:microsoft.com/office/officeart/2005/8/layout/vList6"/>
    <dgm:cxn modelId="{BA1487D1-2575-4B71-A41A-A4CD2583ABA5}" type="presOf" srcId="{95AECBB5-4FAA-4C23-BDC9-43EEC6026517}" destId="{72C93931-0247-4B83-A18E-FA3891B6D015}" srcOrd="0" destOrd="0" presId="urn:microsoft.com/office/officeart/2005/8/layout/vList6"/>
    <dgm:cxn modelId="{3C69C7E4-7F82-4414-998E-A96AC43B2775}" srcId="{844B8035-1821-42A0-89F9-8664DFCF3917}" destId="{0610F975-FC44-4852-ACD8-2E47F7E27DED}" srcOrd="1" destOrd="0" parTransId="{8A80D08E-442E-45D6-8834-769F799EB604}" sibTransId="{1F01A981-2375-4A1A-9378-BD2E5824A7AB}"/>
    <dgm:cxn modelId="{737C99EF-7EF8-42D2-9AE2-90AE7EB79589}" type="presOf" srcId="{20D5E574-EF2B-4087-8910-E80CAABCCA77}" destId="{C7E0BFC7-5AD4-4CF2-BE3E-81A84A595EBA}" srcOrd="0" destOrd="1" presId="urn:microsoft.com/office/officeart/2005/8/layout/vList6"/>
    <dgm:cxn modelId="{EFD268F4-E368-4AE8-A062-04DCB313E4E9}" type="presParOf" srcId="{72C93931-0247-4B83-A18E-FA3891B6D015}" destId="{E65A1A13-13D5-4E50-9CEC-C69CB6E333D7}" srcOrd="0" destOrd="0" presId="urn:microsoft.com/office/officeart/2005/8/layout/vList6"/>
    <dgm:cxn modelId="{48A00A55-3B7D-4D7F-A89D-E49DF6BA34F7}" type="presParOf" srcId="{E65A1A13-13D5-4E50-9CEC-C69CB6E333D7}" destId="{B640F9AC-4E40-46CF-A466-511BA2BD967E}" srcOrd="0" destOrd="0" presId="urn:microsoft.com/office/officeart/2005/8/layout/vList6"/>
    <dgm:cxn modelId="{BD2D6EF6-5D88-4317-A41E-945F5368D3E5}" type="presParOf" srcId="{E65A1A13-13D5-4E50-9CEC-C69CB6E333D7}" destId="{C7E0BFC7-5AD4-4CF2-BE3E-81A84A595EBA}" srcOrd="1" destOrd="0" presId="urn:microsoft.com/office/officeart/2005/8/layout/vList6"/>
    <dgm:cxn modelId="{E089B713-40D3-4CF4-8248-7C4938BC7BC2}" type="presParOf" srcId="{72C93931-0247-4B83-A18E-FA3891B6D015}" destId="{E7398CBC-724C-430D-940B-D064E56F5137}" srcOrd="1" destOrd="0" presId="urn:microsoft.com/office/officeart/2005/8/layout/vList6"/>
    <dgm:cxn modelId="{D58F5C4C-26D3-46BC-A6FB-38852239DF2D}" type="presParOf" srcId="{72C93931-0247-4B83-A18E-FA3891B6D015}" destId="{74EC7961-CBB5-4173-AB42-CAE9D4171AB2}" srcOrd="2" destOrd="0" presId="urn:microsoft.com/office/officeart/2005/8/layout/vList6"/>
    <dgm:cxn modelId="{03C768B3-4D44-4E31-BDBB-D7AD05E1BCE3}" type="presParOf" srcId="{74EC7961-CBB5-4173-AB42-CAE9D4171AB2}" destId="{FC55E0BC-D168-4392-AB88-E9494862DF31}" srcOrd="0" destOrd="0" presId="urn:microsoft.com/office/officeart/2005/8/layout/vList6"/>
    <dgm:cxn modelId="{1997A241-432A-45F6-9119-2BCDC5CE8EE7}" type="presParOf" srcId="{74EC7961-CBB5-4173-AB42-CAE9D4171AB2}" destId="{FBDFF41A-83FF-4572-8CFD-F8CC415417EB}"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0BFC7-5AD4-4CF2-BE3E-81A84A595EBA}">
      <dsp:nvSpPr>
        <dsp:cNvPr id="0" name=""/>
        <dsp:cNvSpPr/>
      </dsp:nvSpPr>
      <dsp:spPr>
        <a:xfrm>
          <a:off x="2195895" y="446"/>
          <a:ext cx="3293843" cy="1742348"/>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Action Clusters</a:t>
          </a:r>
        </a:p>
        <a:p>
          <a:pPr marL="228600" lvl="1" indent="-228600" algn="l" defTabSz="1022350">
            <a:lnSpc>
              <a:spcPct val="90000"/>
            </a:lnSpc>
            <a:spcBef>
              <a:spcPct val="0"/>
            </a:spcBef>
            <a:spcAft>
              <a:spcPct val="15000"/>
            </a:spcAft>
            <a:buChar char="•"/>
          </a:pPr>
          <a:r>
            <a:rPr lang="en-US" sz="2300" kern="1200" dirty="0"/>
            <a:t>Super Clusters</a:t>
          </a:r>
        </a:p>
      </dsp:txBody>
      <dsp:txXfrm>
        <a:off x="2195895" y="218240"/>
        <a:ext cx="2640463" cy="1306761"/>
      </dsp:txXfrm>
    </dsp:sp>
    <dsp:sp modelId="{B640F9AC-4E40-46CF-A466-511BA2BD967E}">
      <dsp:nvSpPr>
        <dsp:cNvPr id="0" name=""/>
        <dsp:cNvSpPr/>
      </dsp:nvSpPr>
      <dsp:spPr>
        <a:xfrm>
          <a:off x="0" y="446"/>
          <a:ext cx="2195895" cy="17423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Market Driven: GCTC</a:t>
          </a:r>
        </a:p>
      </dsp:txBody>
      <dsp:txXfrm>
        <a:off x="85054" y="85500"/>
        <a:ext cx="2025787" cy="1572240"/>
      </dsp:txXfrm>
    </dsp:sp>
    <dsp:sp modelId="{FBDFF41A-83FF-4572-8CFD-F8CC415417EB}">
      <dsp:nvSpPr>
        <dsp:cNvPr id="0" name=""/>
        <dsp:cNvSpPr/>
      </dsp:nvSpPr>
      <dsp:spPr>
        <a:xfrm>
          <a:off x="2195895" y="1917030"/>
          <a:ext cx="3293843" cy="1742348"/>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Application Analysis</a:t>
          </a:r>
        </a:p>
        <a:p>
          <a:pPr marL="228600" lvl="1" indent="-228600" algn="l" defTabSz="1022350">
            <a:lnSpc>
              <a:spcPct val="90000"/>
            </a:lnSpc>
            <a:spcBef>
              <a:spcPct val="0"/>
            </a:spcBef>
            <a:spcAft>
              <a:spcPct val="15000"/>
            </a:spcAft>
            <a:buChar char="•"/>
          </a:pPr>
          <a:r>
            <a:rPr lang="en-US" sz="2300" kern="1200" dirty="0"/>
            <a:t>Technology Suite Analysis</a:t>
          </a:r>
        </a:p>
      </dsp:txBody>
      <dsp:txXfrm>
        <a:off x="2195895" y="2134824"/>
        <a:ext cx="2640463" cy="1306761"/>
      </dsp:txXfrm>
    </dsp:sp>
    <dsp:sp modelId="{FC55E0BC-D168-4392-AB88-E9494862DF31}">
      <dsp:nvSpPr>
        <dsp:cNvPr id="0" name=""/>
        <dsp:cNvSpPr/>
      </dsp:nvSpPr>
      <dsp:spPr>
        <a:xfrm>
          <a:off x="0" y="1917030"/>
          <a:ext cx="2195895" cy="174234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Technology Driven: IES-City Framework</a:t>
          </a:r>
        </a:p>
      </dsp:txBody>
      <dsp:txXfrm>
        <a:off x="85054" y="2002084"/>
        <a:ext cx="2025787" cy="15722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fontAlgn="auto">
              <a:spcBef>
                <a:spcPts val="0"/>
              </a:spcBef>
              <a:spcAft>
                <a:spcPts val="0"/>
              </a:spcAft>
              <a:defRPr sz="1200">
                <a:latin typeface="+mn-lt"/>
              </a:defRPr>
            </a:lvl1pPr>
          </a:lstStyle>
          <a:p>
            <a:pPr>
              <a:defRPr/>
            </a:pPr>
            <a:fld id="{C1299F81-F479-4465-A75A-A95D3FFF2509}" type="datetimeFigureOut">
              <a:rPr lang="en-US"/>
              <a:pPr>
                <a:defRPr/>
              </a:pPr>
              <a:t>3/14/2019</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fontAlgn="auto">
              <a:spcBef>
                <a:spcPts val="0"/>
              </a:spcBef>
              <a:spcAft>
                <a:spcPts val="0"/>
              </a:spcAft>
              <a:defRPr sz="1200">
                <a:latin typeface="+mn-lt"/>
              </a:defRPr>
            </a:lvl1pPr>
          </a:lstStyle>
          <a:p>
            <a:pPr>
              <a:defRPr/>
            </a:pPr>
            <a:fld id="{B9067D6D-239E-4F5F-99A6-4278A5D037A4}" type="slidenum">
              <a:rPr lang="en-US"/>
              <a:pPr>
                <a:defRPr/>
              </a:pPr>
              <a:t>‹#›</a:t>
            </a:fld>
            <a:endParaRPr lang="en-US"/>
          </a:p>
        </p:txBody>
      </p:sp>
    </p:spTree>
    <p:extLst>
      <p:ext uri="{BB962C8B-B14F-4D97-AF65-F5344CB8AC3E}">
        <p14:creationId xmlns:p14="http://schemas.microsoft.com/office/powerpoint/2010/main" val="1028147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027" y="0"/>
            <a:ext cx="2972421" cy="457513"/>
          </a:xfrm>
          <a:prstGeom prst="rect">
            <a:avLst/>
          </a:prstGeom>
        </p:spPr>
        <p:txBody>
          <a:bodyPr vert="horz" lIns="89730" tIns="44865" rIns="89730" bIns="44865" rtlCol="0"/>
          <a:lstStyle>
            <a:lvl1pPr algn="r" fontAlgn="auto">
              <a:spcBef>
                <a:spcPts val="0"/>
              </a:spcBef>
              <a:spcAft>
                <a:spcPts val="0"/>
              </a:spcAft>
              <a:defRPr sz="1200">
                <a:latin typeface="+mn-lt"/>
              </a:defRPr>
            </a:lvl1pPr>
          </a:lstStyle>
          <a:p>
            <a:pPr>
              <a:defRPr/>
            </a:pPr>
            <a:fld id="{8DDDC2FB-7BBB-4BC8-8681-98331FF37B9B}" type="datetimeFigureOut">
              <a:rPr lang="en-US"/>
              <a:pPr>
                <a:defRPr/>
              </a:pPr>
              <a:t>3/14/2019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89730" tIns="44865" rIns="89730" bIns="44865" rtlCol="0" anchor="ctr"/>
          <a:lstStyle/>
          <a:p>
            <a:pPr lvl="0"/>
            <a:endParaRPr lang="en-US" noProof="0"/>
          </a:p>
        </p:txBody>
      </p:sp>
      <p:sp>
        <p:nvSpPr>
          <p:cNvPr id="5" name="Notes Placeholder 4"/>
          <p:cNvSpPr>
            <a:spLocks noGrp="1"/>
          </p:cNvSpPr>
          <p:nvPr>
            <p:ph type="body" sz="quarter" idx="3"/>
          </p:nvPr>
        </p:nvSpPr>
        <p:spPr>
          <a:xfrm>
            <a:off x="686421" y="4344025"/>
            <a:ext cx="5485158" cy="4114488"/>
          </a:xfrm>
          <a:prstGeom prst="rect">
            <a:avLst/>
          </a:prstGeom>
        </p:spPr>
        <p:txBody>
          <a:bodyPr vert="horz" lIns="89730" tIns="44865" rIns="89730" bIns="448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684926"/>
            <a:ext cx="2972421" cy="457513"/>
          </a:xfrm>
          <a:prstGeom prst="rect">
            <a:avLst/>
          </a:prstGeom>
        </p:spPr>
        <p:txBody>
          <a:bodyPr vert="horz" lIns="89730" tIns="44865" rIns="89730" bIns="4486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027" y="8684926"/>
            <a:ext cx="2972421" cy="457513"/>
          </a:xfrm>
          <a:prstGeom prst="rect">
            <a:avLst/>
          </a:prstGeom>
        </p:spPr>
        <p:txBody>
          <a:bodyPr vert="horz" lIns="89730" tIns="44865" rIns="89730" bIns="44865" rtlCol="0" anchor="b"/>
          <a:lstStyle>
            <a:lvl1pPr algn="r" fontAlgn="auto">
              <a:spcBef>
                <a:spcPts val="0"/>
              </a:spcBef>
              <a:spcAft>
                <a:spcPts val="0"/>
              </a:spcAft>
              <a:defRPr sz="1200">
                <a:latin typeface="+mn-lt"/>
              </a:defRPr>
            </a:lvl1pPr>
          </a:lstStyle>
          <a:p>
            <a:pPr>
              <a:defRPr/>
            </a:pPr>
            <a:fld id="{7CF9E856-3B1D-4024-A0F7-D2A5A6331164}" type="slidenum">
              <a:rPr lang="en-US"/>
              <a:pPr>
                <a:defRPr/>
              </a:pPr>
              <a:t>‹#›</a:t>
            </a:fld>
            <a:endParaRPr lang="en-US"/>
          </a:p>
        </p:txBody>
      </p:sp>
    </p:spTree>
    <p:extLst>
      <p:ext uri="{BB962C8B-B14F-4D97-AF65-F5344CB8AC3E}">
        <p14:creationId xmlns:p14="http://schemas.microsoft.com/office/powerpoint/2010/main" val="42878196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679450"/>
            <a:ext cx="6032500" cy="3394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00593" rtl="0" eaLnBrk="1" fontAlgn="auto" latinLnBrk="0" hangingPunct="1">
              <a:lnSpc>
                <a:spcPct val="100000"/>
              </a:lnSpc>
              <a:spcBef>
                <a:spcPts val="0"/>
              </a:spcBef>
              <a:spcAft>
                <a:spcPts val="0"/>
              </a:spcAft>
              <a:buClrTx/>
              <a:buSzTx/>
              <a:buFontTx/>
              <a:buNone/>
              <a:tabLst/>
              <a:defRPr/>
            </a:pPr>
            <a:fld id="{7CF9E856-3B1D-4024-A0F7-D2A5A633116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0059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00593">
              <a:defRPr/>
            </a:pPr>
            <a:r>
              <a:rPr lang="en-US" dirty="0"/>
              <a:t>http://www.clker.com/cliparts/b/4/1/c/12161792181572247290Peileppe_Decorative_curves.svg.hi.png</a:t>
            </a:r>
          </a:p>
          <a:p>
            <a:pPr defTabSz="900593">
              <a:defRPr/>
            </a:pPr>
            <a:r>
              <a:rPr lang="en-US" dirty="0"/>
              <a:t>http://www.clipartbest.com/clipart-RiA4bG6iL</a:t>
            </a:r>
          </a:p>
          <a:p>
            <a:endParaRPr lang="en-US" dirty="0"/>
          </a:p>
        </p:txBody>
      </p:sp>
      <p:sp>
        <p:nvSpPr>
          <p:cNvPr id="4" name="Slide Number Placeholder 3"/>
          <p:cNvSpPr>
            <a:spLocks noGrp="1"/>
          </p:cNvSpPr>
          <p:nvPr>
            <p:ph type="sldNum" sz="quarter" idx="10"/>
          </p:nvPr>
        </p:nvSpPr>
        <p:spPr/>
        <p:txBody>
          <a:bodyPr/>
          <a:lstStyle/>
          <a:p>
            <a:pPr defTabSz="900593">
              <a:defRPr/>
            </a:pPr>
            <a:fld id="{7CF9E856-3B1D-4024-A0F7-D2A5A6331164}" type="slidenum">
              <a:rPr lang="en-US">
                <a:solidFill>
                  <a:prstClr val="black"/>
                </a:solidFill>
                <a:latin typeface="Calibri"/>
              </a:rPr>
              <a:pPr defTabSz="900593">
                <a:defRPr/>
              </a:pPr>
              <a:t>6</a:t>
            </a:fld>
            <a:endParaRPr lang="en-US">
              <a:solidFill>
                <a:prstClr val="black"/>
              </a:solidFill>
              <a:latin typeface="Calibri"/>
            </a:endParaRPr>
          </a:p>
        </p:txBody>
      </p:sp>
    </p:spTree>
    <p:extLst>
      <p:ext uri="{BB962C8B-B14F-4D97-AF65-F5344CB8AC3E}">
        <p14:creationId xmlns:p14="http://schemas.microsoft.com/office/powerpoint/2010/main" val="639684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562725"/>
          </a:xfrm>
          <a:prstGeom prst="rect">
            <a:avLst/>
          </a:prstGeom>
        </p:spPr>
      </p:pic>
      <p:sp>
        <p:nvSpPr>
          <p:cNvPr id="2" name="Title 1"/>
          <p:cNvSpPr>
            <a:spLocks noGrp="1"/>
          </p:cNvSpPr>
          <p:nvPr>
            <p:ph type="ctrTitle"/>
          </p:nvPr>
        </p:nvSpPr>
        <p:spPr>
          <a:xfrm>
            <a:off x="2005264" y="-3509"/>
            <a:ext cx="815741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082716" y="4652796"/>
            <a:ext cx="476450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37F0426-0146-4C62-B73F-4A9BE455663A}" type="slidenum">
              <a:rPr lang="en-US" smtClean="0"/>
              <a:pPr/>
              <a:t>‹#›</a:t>
            </a:fld>
            <a:endParaRPr lang="en-US"/>
          </a:p>
        </p:txBody>
      </p:sp>
      <p:pic>
        <p:nvPicPr>
          <p:cNvPr id="8" name="Picture 7">
            <a:extLst>
              <a:ext uri="{FF2B5EF4-FFF2-40B4-BE49-F238E27FC236}">
                <a16:creationId xmlns:a16="http://schemas.microsoft.com/office/drawing/2014/main" id="{16C1B7CA-4CFC-4B07-872D-6A3332ACDEDE}"/>
              </a:ext>
            </a:extLst>
          </p:cNvPr>
          <p:cNvPicPr>
            <a:picLocks noChangeAspect="1"/>
          </p:cNvPicPr>
          <p:nvPr userDrawn="1"/>
        </p:nvPicPr>
        <p:blipFill>
          <a:blip r:embed="rId2"/>
          <a:stretch>
            <a:fillRect/>
          </a:stretch>
        </p:blipFill>
        <p:spPr>
          <a:xfrm>
            <a:off x="0" y="3"/>
            <a:ext cx="12192000" cy="5714999"/>
          </a:xfrm>
          <a:prstGeom prst="rect">
            <a:avLst/>
          </a:prstGeom>
        </p:spPr>
      </p:pic>
      <p:pic>
        <p:nvPicPr>
          <p:cNvPr id="9" name="Picture 8" descr="smartcitiesarchitecture.png">
            <a:extLst>
              <a:ext uri="{FF2B5EF4-FFF2-40B4-BE49-F238E27FC236}">
                <a16:creationId xmlns:a16="http://schemas.microsoft.com/office/drawing/2014/main" id="{B981EF92-4482-4A12-927B-41EFBDE353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113565" y="-30823"/>
            <a:ext cx="2366178" cy="2366178"/>
          </a:xfrm>
          <a:prstGeom prst="rect">
            <a:avLst/>
          </a:prstGeom>
        </p:spPr>
      </p:pic>
    </p:spTree>
    <p:extLst>
      <p:ext uri="{BB962C8B-B14F-4D97-AF65-F5344CB8AC3E}">
        <p14:creationId xmlns:p14="http://schemas.microsoft.com/office/powerpoint/2010/main" val="125271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36434254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32328217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3"/>
            <a:ext cx="12192000" cy="5714999"/>
          </a:xfrm>
          <a:prstGeom prst="rect">
            <a:avLst/>
          </a:prstGeom>
        </p:spPr>
      </p:pic>
      <p:sp>
        <p:nvSpPr>
          <p:cNvPr id="2" name="Title 1"/>
          <p:cNvSpPr>
            <a:spLocks noGrp="1"/>
          </p:cNvSpPr>
          <p:nvPr>
            <p:ph type="ctrTitle"/>
          </p:nvPr>
        </p:nvSpPr>
        <p:spPr>
          <a:xfrm>
            <a:off x="4419600" y="52634"/>
            <a:ext cx="5562600" cy="2195268"/>
          </a:xfrm>
        </p:spPr>
        <p:txBody>
          <a:bodyPr anchor="t">
            <a:noAutofit/>
          </a:bodyPr>
          <a:lstStyle>
            <a:lvl1pPr algn="ctr">
              <a:defRPr sz="5400">
                <a:effectLst>
                  <a:outerShdw blurRad="38100" dist="38100" dir="2700000" algn="tl">
                    <a:srgbClr val="000000">
                      <a:alpha val="43137"/>
                    </a:srgbClr>
                  </a:outerShdw>
                </a:effectLst>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3581400" y="4495800"/>
            <a:ext cx="6019800" cy="1676400"/>
          </a:xfrm>
        </p:spPr>
        <p:txBody>
          <a:bodyPr/>
          <a:lstStyle>
            <a:lvl1pPr marL="0" indent="0" algn="ctr">
              <a:buNone/>
              <a:defRPr sz="2400">
                <a:effectLst>
                  <a:outerShdw blurRad="38100" dist="38100" dir="2700000" algn="tl">
                    <a:srgbClr val="000000">
                      <a:alpha val="43137"/>
                    </a:srgbClr>
                  </a:outerShdw>
                </a:effectLst>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0820400" y="6248400"/>
            <a:ext cx="534907" cy="365125"/>
          </a:xfrm>
          <a:prstGeom prst="rect">
            <a:avLst/>
          </a:prstGeom>
        </p:spPr>
        <p:txBody>
          <a:bodyPr/>
          <a:lstStyle>
            <a:lvl1pPr>
              <a:defRPr>
                <a:solidFill>
                  <a:schemeClr val="bg1"/>
                </a:solidFill>
              </a:defRPr>
            </a:lvl1pPr>
          </a:lstStyle>
          <a:p>
            <a:fld id="{837F0426-0146-4C62-B73F-4A9BE455663A}" type="slidenum">
              <a:rPr lang="en-US" smtClean="0"/>
              <a:pPr/>
              <a:t>‹#›</a:t>
            </a:fld>
            <a:endParaRPr lang="en-US"/>
          </a:p>
        </p:txBody>
      </p:sp>
      <p:pic>
        <p:nvPicPr>
          <p:cNvPr id="8" name="Picture 7" descr="smartcitiesarchitecture.png">
            <a:extLst>
              <a:ext uri="{FF2B5EF4-FFF2-40B4-BE49-F238E27FC236}">
                <a16:creationId xmlns:a16="http://schemas.microsoft.com/office/drawing/2014/main" id="{91460E2B-89FB-4736-88FC-610FD2C8B6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113565" y="-30823"/>
            <a:ext cx="2366178" cy="2366178"/>
          </a:xfrm>
          <a:prstGeom prst="rect">
            <a:avLst/>
          </a:prstGeom>
        </p:spPr>
      </p:pic>
    </p:spTree>
    <p:extLst>
      <p:ext uri="{BB962C8B-B14F-4D97-AF65-F5344CB8AC3E}">
        <p14:creationId xmlns:p14="http://schemas.microsoft.com/office/powerpoint/2010/main" val="3679957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95400"/>
            <a:ext cx="51816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95400"/>
            <a:ext cx="5181600" cy="4881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FDDC5B6-98FF-4E5E-82DF-36BFC94DA206}"/>
              </a:ext>
            </a:extLst>
          </p:cNvPr>
          <p:cNvSpPr>
            <a:spLocks noGrp="1"/>
          </p:cNvSpPr>
          <p:nvPr>
            <p:ph type="title"/>
          </p:nvPr>
        </p:nvSpPr>
        <p:spPr>
          <a:xfrm>
            <a:off x="838200" y="365127"/>
            <a:ext cx="10515600" cy="777873"/>
          </a:xfrm>
        </p:spPr>
        <p:txBody>
          <a:bodyPr/>
          <a:lstStyle>
            <a:lvl1pPr>
              <a:defRPr>
                <a:effectLst>
                  <a:outerShdw blurRad="38100" dist="38100" dir="2700000" algn="tl">
                    <a:srgbClr val="000000">
                      <a:alpha val="43137"/>
                    </a:srgbClr>
                  </a:outerShdw>
                </a:effectLst>
                <a:latin typeface="Arial Rounded MT Bold" panose="020F0704030504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FF59090B-DFE0-4856-B0E5-F339447092E5}"/>
              </a:ext>
            </a:extLst>
          </p:cNvPr>
          <p:cNvSpPr>
            <a:spLocks noGrp="1"/>
          </p:cNvSpPr>
          <p:nvPr>
            <p:ph type="sldNum" sz="quarter" idx="12"/>
          </p:nvPr>
        </p:nvSpPr>
        <p:spPr>
          <a:xfrm>
            <a:off x="10820400" y="6248400"/>
            <a:ext cx="534907" cy="365125"/>
          </a:xfrm>
          <a:prstGeom prst="rect">
            <a:avLst/>
          </a:prstGeom>
        </p:spPr>
        <p:txBody>
          <a:bodyPr/>
          <a:lstStyle>
            <a:lvl1pPr>
              <a:defRPr>
                <a:solidFill>
                  <a:schemeClr val="bg1"/>
                </a:solidFill>
              </a:defRPr>
            </a:lvl1pPr>
          </a:lstStyle>
          <a:p>
            <a:fld id="{837F0426-0146-4C62-B73F-4A9BE455663A}" type="slidenum">
              <a:rPr lang="en-US" smtClean="0"/>
              <a:pPr/>
              <a:t>‹#›</a:t>
            </a:fld>
            <a:endParaRPr lang="en-US"/>
          </a:p>
        </p:txBody>
      </p:sp>
    </p:spTree>
    <p:extLst>
      <p:ext uri="{BB962C8B-B14F-4D97-AF65-F5344CB8AC3E}">
        <p14:creationId xmlns:p14="http://schemas.microsoft.com/office/powerpoint/2010/main" val="1788315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16434B-00A8-4813-943B-DB4B69B4DCD5}"/>
              </a:ext>
            </a:extLst>
          </p:cNvPr>
          <p:cNvSpPr>
            <a:spLocks noGrp="1"/>
          </p:cNvSpPr>
          <p:nvPr>
            <p:ph type="title"/>
          </p:nvPr>
        </p:nvSpPr>
        <p:spPr>
          <a:xfrm>
            <a:off x="838200" y="365127"/>
            <a:ext cx="10515600" cy="777873"/>
          </a:xfrm>
        </p:spPr>
        <p:txBody>
          <a:bodyPr/>
          <a:lstStyle>
            <a:lvl1pPr>
              <a:defRPr>
                <a:effectLst>
                  <a:outerShdw blurRad="38100" dist="38100" dir="2700000" algn="tl">
                    <a:srgbClr val="000000">
                      <a:alpha val="43137"/>
                    </a:srgbClr>
                  </a:outerShdw>
                </a:effectLst>
                <a:latin typeface="Arial Rounded MT Bold" panose="020F0704030504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35D1C4D-6A8C-41A2-8B93-070BBEB361AD}"/>
              </a:ext>
            </a:extLst>
          </p:cNvPr>
          <p:cNvSpPr>
            <a:spLocks noGrp="1"/>
          </p:cNvSpPr>
          <p:nvPr>
            <p:ph type="sldNum" sz="quarter" idx="12"/>
          </p:nvPr>
        </p:nvSpPr>
        <p:spPr>
          <a:xfrm>
            <a:off x="10820400" y="6248400"/>
            <a:ext cx="534907" cy="365125"/>
          </a:xfrm>
          <a:prstGeom prst="rect">
            <a:avLst/>
          </a:prstGeom>
        </p:spPr>
        <p:txBody>
          <a:bodyPr/>
          <a:lstStyle>
            <a:lvl1pPr>
              <a:defRPr>
                <a:solidFill>
                  <a:schemeClr val="bg1"/>
                </a:solidFill>
              </a:defRPr>
            </a:lvl1pPr>
          </a:lstStyle>
          <a:p>
            <a:fld id="{837F0426-0146-4C62-B73F-4A9BE455663A}" type="slidenum">
              <a:rPr lang="en-US" smtClean="0"/>
              <a:pPr/>
              <a:t>‹#›</a:t>
            </a:fld>
            <a:endParaRPr lang="en-US"/>
          </a:p>
        </p:txBody>
      </p:sp>
    </p:spTree>
    <p:extLst>
      <p:ext uri="{BB962C8B-B14F-4D97-AF65-F5344CB8AC3E}">
        <p14:creationId xmlns:p14="http://schemas.microsoft.com/office/powerpoint/2010/main" val="119152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
            <a:ext cx="12192000" cy="6562725"/>
          </a:xfrm>
          <a:prstGeom prst="rect">
            <a:avLst/>
          </a:prstGeom>
        </p:spPr>
      </p:pic>
      <p:sp>
        <p:nvSpPr>
          <p:cNvPr id="2" name="Title 1"/>
          <p:cNvSpPr>
            <a:spLocks noGrp="1"/>
          </p:cNvSpPr>
          <p:nvPr>
            <p:ph type="ctrTitle"/>
          </p:nvPr>
        </p:nvSpPr>
        <p:spPr>
          <a:xfrm>
            <a:off x="2005264" y="-3509"/>
            <a:ext cx="8157411"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4082717" y="4652796"/>
            <a:ext cx="476450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37F0426-0146-4C62-B73F-4A9BE455663A}"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64170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247776"/>
            <a:ext cx="10515600" cy="51530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66596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728675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66826"/>
            <a:ext cx="5181600" cy="5114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6828"/>
            <a:ext cx="5181600" cy="51149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480710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9" name="Slide Number Placeholder 8"/>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198251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247776"/>
            <a:ext cx="10515600" cy="51530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68505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4264026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1385354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4107937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04821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50424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284488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
            <a:ext cx="12192000" cy="6562725"/>
          </a:xfrm>
          <a:prstGeom prst="rect">
            <a:avLst/>
          </a:prstGeom>
        </p:spPr>
      </p:pic>
      <p:sp>
        <p:nvSpPr>
          <p:cNvPr id="2" name="Title 1"/>
          <p:cNvSpPr>
            <a:spLocks noGrp="1"/>
          </p:cNvSpPr>
          <p:nvPr>
            <p:ph type="ctrTitle"/>
          </p:nvPr>
        </p:nvSpPr>
        <p:spPr>
          <a:xfrm>
            <a:off x="2005264" y="-3509"/>
            <a:ext cx="8157411"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4082717" y="4652796"/>
            <a:ext cx="476450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37F0426-0146-4C62-B73F-4A9BE455663A}"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41301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247776"/>
            <a:ext cx="10515600" cy="51530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452029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2687679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66826"/>
            <a:ext cx="5181600" cy="5114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6828"/>
            <a:ext cx="5181600" cy="51149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419738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1950383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9" name="Slide Number Placeholder 8"/>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80395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342922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1515024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720934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1378186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88903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F6808AD-AE3A-5143-BC94-61BB9C6431AC}" type="slidenum">
              <a:rPr/>
              <a:pPr/>
              <a:t>‹#›</a:t>
            </a:fld>
            <a:endParaRPr/>
          </a:p>
        </p:txBody>
      </p:sp>
    </p:spTree>
    <p:extLst>
      <p:ext uri="{BB962C8B-B14F-4D97-AF65-F5344CB8AC3E}">
        <p14:creationId xmlns:p14="http://schemas.microsoft.com/office/powerpoint/2010/main" val="3338141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562725"/>
          </a:xfrm>
          <a:prstGeom prst="rect">
            <a:avLst/>
          </a:prstGeom>
        </p:spPr>
      </p:pic>
      <p:sp>
        <p:nvSpPr>
          <p:cNvPr id="2" name="Title 1"/>
          <p:cNvSpPr>
            <a:spLocks noGrp="1"/>
          </p:cNvSpPr>
          <p:nvPr>
            <p:ph type="ctrTitle"/>
          </p:nvPr>
        </p:nvSpPr>
        <p:spPr>
          <a:xfrm>
            <a:off x="2005264" y="-3509"/>
            <a:ext cx="815741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082716" y="4652796"/>
            <a:ext cx="476450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2822233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247776"/>
            <a:ext cx="10515600" cy="51530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2741744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196476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66826"/>
            <a:ext cx="5181600" cy="5114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6826"/>
            <a:ext cx="5181600" cy="51149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255993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66826"/>
            <a:ext cx="5181600" cy="5114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6826"/>
            <a:ext cx="5181600" cy="51149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2971703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1705459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61601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506412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3796047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31652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3091599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A0038D-0246-412E-B82A-85192C832CB2}" type="slidenum">
              <a:rPr lang="en-US" smtClean="0"/>
              <a:t>‹#›</a:t>
            </a:fld>
            <a:endParaRPr lang="en-US"/>
          </a:p>
        </p:txBody>
      </p:sp>
    </p:spTree>
    <p:extLst>
      <p:ext uri="{BB962C8B-B14F-4D97-AF65-F5344CB8AC3E}">
        <p14:creationId xmlns:p14="http://schemas.microsoft.com/office/powerpoint/2010/main" val="179918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fontAlgn="base">
              <a:spcBef>
                <a:spcPct val="0"/>
              </a:spcBef>
              <a:spcAft>
                <a:spcPct val="0"/>
              </a:spcAft>
            </a:pPr>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fontAlgn="base">
              <a:spcBef>
                <a:spcPct val="0"/>
              </a:spcBef>
              <a:spcAft>
                <a:spcPct val="0"/>
              </a:spcAft>
            </a:pPr>
            <a:endParaRPr lang="en-US">
              <a:solidFill>
                <a:prstClr val="black"/>
              </a:solidFill>
            </a:endParaRPr>
          </a:p>
        </p:txBody>
      </p:sp>
      <p:sp>
        <p:nvSpPr>
          <p:cNvPr id="9" name="Slide Number Placeholder 8"/>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159119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211441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167595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260578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37F0426-0146-4C62-B73F-4A9BE455663A}" type="slidenum">
              <a:rPr lang="en-US" smtClean="0"/>
              <a:pPr/>
              <a:t>‹#›</a:t>
            </a:fld>
            <a:endParaRPr lang="en-US"/>
          </a:p>
        </p:txBody>
      </p:sp>
    </p:spTree>
    <p:extLst>
      <p:ext uri="{BB962C8B-B14F-4D97-AF65-F5344CB8AC3E}">
        <p14:creationId xmlns:p14="http://schemas.microsoft.com/office/powerpoint/2010/main" val="11374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26"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5" Type="http://schemas.openxmlformats.org/officeDocument/2006/relationships/image" Target="../media/image7.jpeg"/><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4.png"/><Relationship Id="rId29" Type="http://schemas.openxmlformats.org/officeDocument/2006/relationships/image" Target="../media/image1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jpe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5.png"/><Relationship Id="rId28" Type="http://schemas.openxmlformats.org/officeDocument/2006/relationships/image" Target="../media/image10.jpeg"/><Relationship Id="rId10" Type="http://schemas.openxmlformats.org/officeDocument/2006/relationships/slideLayout" Target="../slideLayouts/slideLayout10.xml"/><Relationship Id="rId19" Type="http://schemas.openxmlformats.org/officeDocument/2006/relationships/image" Target="../media/image3.png"/><Relationship Id="rId31"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 Id="rId27" Type="http://schemas.openxmlformats.org/officeDocument/2006/relationships/image" Target="../media/image9.png"/><Relationship Id="rId30"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vmlDrawing" Target="../drawings/vmlDrawing2.vml"/><Relationship Id="rId18" Type="http://schemas.openxmlformats.org/officeDocument/2006/relationships/oleObject" Target="../embeddings/oleObject2.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vmlDrawing" Target="../drawings/vmlDrawing3.vml"/><Relationship Id="rId18" Type="http://schemas.openxmlformats.org/officeDocument/2006/relationships/oleObject" Target="../embeddings/oleObject3.bin"/><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1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47774"/>
            <a:ext cx="10515600" cy="5114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8">
            <a:duotone>
              <a:schemeClr val="bg2">
                <a:shade val="45000"/>
                <a:satMod val="135000"/>
              </a:schemeClr>
              <a:prstClr val="white"/>
            </a:duotone>
          </a:blip>
          <a:stretch>
            <a:fillRect/>
          </a:stretch>
        </p:blipFill>
        <p:spPr>
          <a:xfrm>
            <a:off x="2655" y="6534150"/>
            <a:ext cx="12189345" cy="323850"/>
          </a:xfrm>
          <a:prstGeom prst="rect">
            <a:avLst/>
          </a:prstGeom>
        </p:spPr>
      </p:pic>
      <p:pic>
        <p:nvPicPr>
          <p:cNvPr id="8" name="Picture 2" descr="ELi Site Logo Bann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842" y="6558613"/>
            <a:ext cx="1371598" cy="274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8151" y="6585284"/>
            <a:ext cx="1900457" cy="246221"/>
          </a:xfrm>
          <a:prstGeom prst="rect">
            <a:avLst/>
          </a:prstGeom>
          <a:noFill/>
        </p:spPr>
        <p:txBody>
          <a:bodyPr wrap="none" lIns="0" tIns="0" rIns="0" bIns="0" rtlCol="0">
            <a:spAutoFit/>
          </a:bodyPr>
          <a:lstStyle/>
          <a:p>
            <a:r>
              <a:rPr lang="en-US" sz="1600" dirty="0">
                <a:solidFill>
                  <a:srgbClr val="339966"/>
                </a:solidFill>
                <a:latin typeface="Calibri" panose="020F0502020204030204" pitchFamily="34" charset="0"/>
              </a:rPr>
              <a:t>engineering laboratory</a:t>
            </a:r>
          </a:p>
        </p:txBody>
      </p:sp>
      <p:pic>
        <p:nvPicPr>
          <p:cNvPr id="10" name="Picture 9"/>
          <p:cNvPicPr>
            <a:picLocks noChangeAspect="1"/>
          </p:cNvPicPr>
          <p:nvPr/>
        </p:nvPicPr>
        <p:blipFill>
          <a:blip r:embed="rId20"/>
          <a:stretch>
            <a:fillRect/>
          </a:stretch>
        </p:blipFill>
        <p:spPr>
          <a:xfrm>
            <a:off x="3489961" y="6566234"/>
            <a:ext cx="5212079" cy="274320"/>
          </a:xfrm>
          <a:prstGeom prst="rect">
            <a:avLst/>
          </a:prstGeom>
        </p:spPr>
      </p:pic>
      <p:sp>
        <p:nvSpPr>
          <p:cNvPr id="6" name="Slide Number Placeholder 5"/>
          <p:cNvSpPr>
            <a:spLocks noGrp="1"/>
          </p:cNvSpPr>
          <p:nvPr>
            <p:ph type="sldNum" sz="quarter" idx="4"/>
          </p:nvPr>
        </p:nvSpPr>
        <p:spPr>
          <a:xfrm>
            <a:off x="11439525" y="6566234"/>
            <a:ext cx="571500" cy="234494"/>
          </a:xfrm>
          <a:prstGeom prst="rect">
            <a:avLst/>
          </a:prstGeom>
        </p:spPr>
        <p:txBody>
          <a:bodyPr vert="horz" lIns="0" tIns="0" rIns="0" bIns="0" rtlCol="0" anchor="ctr"/>
          <a:lstStyle>
            <a:lvl1pPr algn="r">
              <a:defRPr lang="en-US" sz="1400" kern="1200" smtClean="0">
                <a:solidFill>
                  <a:srgbClr val="339966"/>
                </a:solidFill>
                <a:latin typeface="Calibri" panose="020F0502020204030204" pitchFamily="34" charset="0"/>
                <a:ea typeface="+mn-ea"/>
                <a:cs typeface="+mn-cs"/>
              </a:defRPr>
            </a:lvl1pPr>
          </a:lstStyle>
          <a:p>
            <a:fld id="{837F0426-0146-4C62-B73F-4A9BE455663A}" type="slidenum">
              <a:rPr lang="en-US" smtClean="0"/>
              <a:pPr/>
              <a:t>‹#›</a:t>
            </a:fld>
            <a:endParaRPr lang="en-US"/>
          </a:p>
        </p:txBody>
      </p:sp>
      <p:graphicFrame>
        <p:nvGraphicFramePr>
          <p:cNvPr id="11" name="Object 10" hidden="1">
            <a:extLst>
              <a:ext uri="{FF2B5EF4-FFF2-40B4-BE49-F238E27FC236}">
                <a16:creationId xmlns:a16="http://schemas.microsoft.com/office/drawing/2014/main" id="{0F392865-8156-43C1-AADC-EC63E0FF310B}"/>
              </a:ext>
            </a:extLst>
          </p:cNvPr>
          <p:cNvGraphicFramePr>
            <a:graphicFrameLocks noChangeAspect="1"/>
          </p:cNvGraphicFramePr>
          <p:nvPr userDrawn="1">
            <p:custDataLst>
              <p:tags r:id="rId17"/>
            </p:custDataLst>
            <p:extLst>
              <p:ext uri="{D42A27DB-BD31-4B8C-83A1-F6EECF244321}">
                <p14:modId xmlns:p14="http://schemas.microsoft.com/office/powerpoint/2010/main" val="1038034306"/>
              </p:ext>
            </p:extLst>
          </p:nvPr>
        </p:nvGraphicFramePr>
        <p:xfrm>
          <a:off x="1590" y="1592"/>
          <a:ext cx="1588" cy="1587"/>
        </p:xfrm>
        <a:graphic>
          <a:graphicData uri="http://schemas.openxmlformats.org/presentationml/2006/ole">
            <mc:AlternateContent xmlns:mc="http://schemas.openxmlformats.org/markup-compatibility/2006">
              <mc:Choice xmlns:v="urn:schemas-microsoft-com:vml" Requires="v">
                <p:oleObj spid="_x0000_s55301" name="think-cell Slide" r:id="rId21" imgW="216" imgH="216" progId="TCLayout.ActiveDocument.1">
                  <p:embed/>
                </p:oleObj>
              </mc:Choice>
              <mc:Fallback>
                <p:oleObj name="think-cell Slide" r:id="rId21" imgW="216" imgH="216" progId="TCLayout.ActiveDocument.1">
                  <p:embed/>
                  <p:pic>
                    <p:nvPicPr>
                      <p:cNvPr id="12" name="Object 11" hidden="1">
                        <a:extLst>
                          <a:ext uri="{FF2B5EF4-FFF2-40B4-BE49-F238E27FC236}">
                            <a16:creationId xmlns:a16="http://schemas.microsoft.com/office/drawing/2014/main" id="{2A536377-8B7E-4AE8-9D9A-F1AF446DA69D}"/>
                          </a:ext>
                        </a:extLst>
                      </p:cNvPr>
                      <p:cNvPicPr/>
                      <p:nvPr/>
                    </p:nvPicPr>
                    <p:blipFill>
                      <a:blip r:embed="rId22"/>
                      <a:stretch>
                        <a:fillRect/>
                      </a:stretch>
                    </p:blipFill>
                    <p:spPr>
                      <a:xfrm>
                        <a:off x="1590" y="1592"/>
                        <a:ext cx="1588" cy="158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B3E8D1E2-C3DA-4F72-9933-68928735ACF9}"/>
              </a:ext>
            </a:extLst>
          </p:cNvPr>
          <p:cNvPicPr>
            <a:picLocks noChangeAspect="1"/>
          </p:cNvPicPr>
          <p:nvPr userDrawn="1"/>
        </p:nvPicPr>
        <p:blipFill>
          <a:blip r:embed="rId23"/>
          <a:stretch>
            <a:fillRect/>
          </a:stretch>
        </p:blipFill>
        <p:spPr>
          <a:xfrm>
            <a:off x="10237892" y="5715002"/>
            <a:ext cx="1124856" cy="1122789"/>
          </a:xfrm>
          <a:prstGeom prst="rect">
            <a:avLst/>
          </a:prstGeom>
        </p:spPr>
      </p:pic>
      <p:grpSp>
        <p:nvGrpSpPr>
          <p:cNvPr id="13" name="Group 12">
            <a:extLst>
              <a:ext uri="{FF2B5EF4-FFF2-40B4-BE49-F238E27FC236}">
                <a16:creationId xmlns:a16="http://schemas.microsoft.com/office/drawing/2014/main" id="{E7DA3223-70EE-497C-A867-5663A6042B45}"/>
              </a:ext>
            </a:extLst>
          </p:cNvPr>
          <p:cNvGrpSpPr/>
          <p:nvPr userDrawn="1"/>
        </p:nvGrpSpPr>
        <p:grpSpPr>
          <a:xfrm>
            <a:off x="890448" y="6239291"/>
            <a:ext cx="9448800" cy="479371"/>
            <a:chOff x="579922" y="5948834"/>
            <a:chExt cx="10787722" cy="547299"/>
          </a:xfrm>
        </p:grpSpPr>
        <p:pic>
          <p:nvPicPr>
            <p:cNvPr id="14" name="Picture 13">
              <a:extLst>
                <a:ext uri="{FF2B5EF4-FFF2-40B4-BE49-F238E27FC236}">
                  <a16:creationId xmlns:a16="http://schemas.microsoft.com/office/drawing/2014/main" id="{352559A7-DC38-4B09-AB67-E1F1B9C8A195}"/>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16347" b="16730"/>
            <a:stretch/>
          </p:blipFill>
          <p:spPr>
            <a:xfrm>
              <a:off x="6932489" y="5948834"/>
              <a:ext cx="1081089" cy="542615"/>
            </a:xfrm>
            <a:prstGeom prst="rect">
              <a:avLst/>
            </a:prstGeom>
          </p:spPr>
        </p:pic>
        <p:pic>
          <p:nvPicPr>
            <p:cNvPr id="15" name="Picture 14">
              <a:extLst>
                <a:ext uri="{FF2B5EF4-FFF2-40B4-BE49-F238E27FC236}">
                  <a16:creationId xmlns:a16="http://schemas.microsoft.com/office/drawing/2014/main" id="{24E450C6-8643-46C5-A1DA-E703D13ED10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53681" y="5948834"/>
              <a:ext cx="1575590" cy="542615"/>
            </a:xfrm>
            <a:prstGeom prst="rect">
              <a:avLst/>
            </a:prstGeom>
          </p:spPr>
        </p:pic>
        <p:pic>
          <p:nvPicPr>
            <p:cNvPr id="16" name="Picture 15">
              <a:extLst>
                <a:ext uri="{FF2B5EF4-FFF2-40B4-BE49-F238E27FC236}">
                  <a16:creationId xmlns:a16="http://schemas.microsoft.com/office/drawing/2014/main" id="{9CC137A8-E727-40C1-8CF9-F7302A1ECC8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79922" y="5948834"/>
              <a:ext cx="2379473" cy="542615"/>
            </a:xfrm>
            <a:prstGeom prst="rect">
              <a:avLst/>
            </a:prstGeom>
          </p:spPr>
        </p:pic>
        <p:pic>
          <p:nvPicPr>
            <p:cNvPr id="17" name="Picture 16">
              <a:extLst>
                <a:ext uri="{FF2B5EF4-FFF2-40B4-BE49-F238E27FC236}">
                  <a16:creationId xmlns:a16="http://schemas.microsoft.com/office/drawing/2014/main" id="{52EB6F62-0126-49A7-8E21-742BC3A2D7F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96967" y="5948834"/>
              <a:ext cx="542615" cy="542615"/>
            </a:xfrm>
            <a:prstGeom prst="rect">
              <a:avLst/>
            </a:prstGeom>
          </p:spPr>
        </p:pic>
        <p:pic>
          <p:nvPicPr>
            <p:cNvPr id="18" name="Picture 17">
              <a:extLst>
                <a:ext uri="{FF2B5EF4-FFF2-40B4-BE49-F238E27FC236}">
                  <a16:creationId xmlns:a16="http://schemas.microsoft.com/office/drawing/2014/main" id="{75393E27-25CD-45D7-A68E-A52F5AC9F61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633789" y="5948834"/>
              <a:ext cx="1121405" cy="542615"/>
            </a:xfrm>
            <a:prstGeom prst="rect">
              <a:avLst/>
            </a:prstGeom>
          </p:spPr>
        </p:pic>
        <p:pic>
          <p:nvPicPr>
            <p:cNvPr id="19" name="Picture 18">
              <a:extLst>
                <a:ext uri="{FF2B5EF4-FFF2-40B4-BE49-F238E27FC236}">
                  <a16:creationId xmlns:a16="http://schemas.microsoft.com/office/drawing/2014/main" id="{B4B9B32D-82ED-43BA-AABE-4A7E4B8CB604}"/>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339386" y="5948834"/>
              <a:ext cx="1028258" cy="547299"/>
            </a:xfrm>
            <a:prstGeom prst="rect">
              <a:avLst/>
            </a:prstGeom>
          </p:spPr>
        </p:pic>
        <p:pic>
          <p:nvPicPr>
            <p:cNvPr id="20" name="Picture 19">
              <a:extLst>
                <a:ext uri="{FF2B5EF4-FFF2-40B4-BE49-F238E27FC236}">
                  <a16:creationId xmlns:a16="http://schemas.microsoft.com/office/drawing/2014/main" id="{D83F2180-49C9-41A9-B81F-963427735E6E}"/>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908043" y="5948834"/>
              <a:ext cx="1335024" cy="541079"/>
            </a:xfrm>
            <a:prstGeom prst="rect">
              <a:avLst/>
            </a:prstGeom>
          </p:spPr>
        </p:pic>
        <p:pic>
          <p:nvPicPr>
            <p:cNvPr id="21" name="Picture 20">
              <a:extLst>
                <a:ext uri="{FF2B5EF4-FFF2-40B4-BE49-F238E27FC236}">
                  <a16:creationId xmlns:a16="http://schemas.microsoft.com/office/drawing/2014/main" id="{67E77DA9-E509-4D91-ADF0-FF0CAEB4644E}"/>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3015616" y="5948834"/>
              <a:ext cx="1098064" cy="539496"/>
            </a:xfrm>
            <a:prstGeom prst="rect">
              <a:avLst/>
            </a:prstGeom>
          </p:spPr>
        </p:pic>
      </p:grpSp>
    </p:spTree>
    <p:extLst>
      <p:ext uri="{BB962C8B-B14F-4D97-AF65-F5344CB8AC3E}">
        <p14:creationId xmlns:p14="http://schemas.microsoft.com/office/powerpoint/2010/main" val="36534185"/>
      </p:ext>
    </p:extLst>
  </p:cSld>
  <p:clrMap bg1="lt1" tx1="dk1" bg2="lt2" tx2="dk2" accent1="accent1" accent2="accent2" accent3="accent3" accent4="accent4" accent5="accent5" accent6="accent6" hlink="hlink" folHlink="folHlink"/>
  <p:sldLayoutIdLst>
    <p:sldLayoutId id="2147489079" r:id="rId1"/>
    <p:sldLayoutId id="2147489080" r:id="rId2"/>
    <p:sldLayoutId id="2147489081" r:id="rId3"/>
    <p:sldLayoutId id="2147489082" r:id="rId4"/>
    <p:sldLayoutId id="2147489083" r:id="rId5"/>
    <p:sldLayoutId id="2147489084" r:id="rId6"/>
    <p:sldLayoutId id="2147489085" r:id="rId7"/>
    <p:sldLayoutId id="2147489086" r:id="rId8"/>
    <p:sldLayoutId id="2147489087" r:id="rId9"/>
    <p:sldLayoutId id="2147489088" r:id="rId10"/>
    <p:sldLayoutId id="2147489089" r:id="rId11"/>
    <p:sldLayoutId id="2147489045" r:id="rId12"/>
    <p:sldLayoutId id="2147489048" r:id="rId13"/>
    <p:sldLayoutId id="2147489050" r:id="rId14"/>
  </p:sldLayoutIdLst>
  <p:hf hdr="0" ftr="0" dt="0"/>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SzPct val="12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1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47776"/>
            <a:ext cx="10515600" cy="5114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5">
            <a:duotone>
              <a:schemeClr val="bg2">
                <a:shade val="45000"/>
                <a:satMod val="135000"/>
              </a:schemeClr>
              <a:prstClr val="white"/>
            </a:duotone>
          </a:blip>
          <a:stretch>
            <a:fillRect/>
          </a:stretch>
        </p:blipFill>
        <p:spPr>
          <a:xfrm>
            <a:off x="2657" y="6534150"/>
            <a:ext cx="12189345" cy="323850"/>
          </a:xfrm>
          <a:prstGeom prst="rect">
            <a:avLst/>
          </a:prstGeom>
        </p:spPr>
      </p:pic>
      <p:pic>
        <p:nvPicPr>
          <p:cNvPr id="8" name="Picture 2" descr="ELi Site Logo Bann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42" y="6558613"/>
            <a:ext cx="1371599" cy="274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8196" y="6622603"/>
            <a:ext cx="1248740" cy="161583"/>
          </a:xfrm>
          <a:prstGeom prst="rect">
            <a:avLst/>
          </a:prstGeom>
          <a:noFill/>
        </p:spPr>
        <p:txBody>
          <a:bodyPr wrap="none" lIns="0" tIns="0" rIns="0" bIns="0" rtlCol="0">
            <a:spAutoFit/>
          </a:bodyPr>
          <a:lstStyle/>
          <a:p>
            <a:pPr fontAlgn="base">
              <a:spcBef>
                <a:spcPct val="0"/>
              </a:spcBef>
              <a:spcAft>
                <a:spcPct val="0"/>
              </a:spcAft>
            </a:pPr>
            <a:r>
              <a:rPr lang="en-US" sz="1050" dirty="0">
                <a:solidFill>
                  <a:srgbClr val="339966"/>
                </a:solidFill>
                <a:latin typeface="Calibri" panose="020F0502020204030204" pitchFamily="34" charset="0"/>
              </a:rPr>
              <a:t>engineering laboratory</a:t>
            </a:r>
          </a:p>
        </p:txBody>
      </p:sp>
      <p:pic>
        <p:nvPicPr>
          <p:cNvPr id="10" name="Picture 9"/>
          <p:cNvPicPr>
            <a:picLocks noChangeAspect="1"/>
          </p:cNvPicPr>
          <p:nvPr/>
        </p:nvPicPr>
        <p:blipFill>
          <a:blip r:embed="rId17"/>
          <a:stretch>
            <a:fillRect/>
          </a:stretch>
        </p:blipFill>
        <p:spPr>
          <a:xfrm>
            <a:off x="3489962" y="6566234"/>
            <a:ext cx="5212079" cy="274320"/>
          </a:xfrm>
          <a:prstGeom prst="rect">
            <a:avLst/>
          </a:prstGeom>
        </p:spPr>
      </p:pic>
      <p:sp>
        <p:nvSpPr>
          <p:cNvPr id="6" name="Slide Number Placeholder 5"/>
          <p:cNvSpPr>
            <a:spLocks noGrp="1"/>
          </p:cNvSpPr>
          <p:nvPr>
            <p:ph type="sldNum" sz="quarter" idx="4"/>
          </p:nvPr>
        </p:nvSpPr>
        <p:spPr>
          <a:xfrm>
            <a:off x="11439526" y="6566234"/>
            <a:ext cx="571500" cy="234494"/>
          </a:xfrm>
          <a:prstGeom prst="rect">
            <a:avLst/>
          </a:prstGeom>
        </p:spPr>
        <p:txBody>
          <a:bodyPr vert="horz" lIns="0" tIns="0" rIns="0" bIns="0" rtlCol="0" anchor="ctr"/>
          <a:lstStyle>
            <a:lvl1pPr algn="r">
              <a:defRPr lang="en-US" sz="1050" kern="1200" smtClean="0">
                <a:solidFill>
                  <a:srgbClr val="339966"/>
                </a:solidFill>
                <a:latin typeface="Calibri" panose="020F0502020204030204" pitchFamily="34" charset="0"/>
                <a:ea typeface="+mn-ea"/>
                <a:cs typeface="+mn-cs"/>
              </a:defRPr>
            </a:lvl1pPr>
          </a:lstStyle>
          <a:p>
            <a:pPr fontAlgn="base">
              <a:spcBef>
                <a:spcPct val="0"/>
              </a:spcBef>
              <a:spcAft>
                <a:spcPct val="0"/>
              </a:spcAft>
            </a:pPr>
            <a:fld id="{E4A0038D-0246-412E-B82A-85192C832CB2}" type="slidenum">
              <a:rPr/>
              <a:pPr fontAlgn="base">
                <a:spcBef>
                  <a:spcPct val="0"/>
                </a:spcBef>
                <a:spcAft>
                  <a:spcPct val="0"/>
                </a:spcAft>
              </a:pPr>
              <a:t>‹#›</a:t>
            </a:fld>
            <a:endParaRPr dirty="0"/>
          </a:p>
        </p:txBody>
      </p:sp>
      <p:graphicFrame>
        <p:nvGraphicFramePr>
          <p:cNvPr id="11" name="Object 10" hidden="1"/>
          <p:cNvGraphicFramePr>
            <a:graphicFrameLocks noChangeAspect="1"/>
          </p:cNvGraphicFramePr>
          <p:nvPr>
            <p:custDataLst>
              <p:tags r:id="rId14"/>
            </p:custDataLst>
            <p:extLst/>
          </p:nvPr>
        </p:nvGraphicFramePr>
        <p:xfrm>
          <a:off x="1589" y="1590"/>
          <a:ext cx="1588" cy="1587"/>
        </p:xfrm>
        <a:graphic>
          <a:graphicData uri="http://schemas.openxmlformats.org/presentationml/2006/ole">
            <mc:AlternateContent xmlns:mc="http://schemas.openxmlformats.org/markup-compatibility/2006">
              <mc:Choice xmlns:v="urn:schemas-microsoft-com:vml" Requires="v">
                <p:oleObj spid="_x0000_s56325" name="think-cell Slide" r:id="rId18" imgW="216" imgH="216" progId="TCLayout.ActiveDocument.1">
                  <p:embed/>
                </p:oleObj>
              </mc:Choice>
              <mc:Fallback>
                <p:oleObj name="think-cell Slide" r:id="rId18" imgW="216" imgH="216" progId="TCLayout.ActiveDocument.1">
                  <p:embed/>
                  <p:pic>
                    <p:nvPicPr>
                      <p:cNvPr id="11" name="Object 10" hidden="1"/>
                      <p:cNvPicPr/>
                      <p:nvPr/>
                    </p:nvPicPr>
                    <p:blipFill>
                      <a:blip r:embed="rId19"/>
                      <a:stretch>
                        <a:fillRect/>
                      </a:stretch>
                    </p:blipFill>
                    <p:spPr>
                      <a:xfrm>
                        <a:off x="1589" y="1590"/>
                        <a:ext cx="1588" cy="1587"/>
                      </a:xfrm>
                      <a:prstGeom prst="rect">
                        <a:avLst/>
                      </a:prstGeom>
                    </p:spPr>
                  </p:pic>
                </p:oleObj>
              </mc:Fallback>
            </mc:AlternateContent>
          </a:graphicData>
        </a:graphic>
      </p:graphicFrame>
    </p:spTree>
    <p:extLst>
      <p:ext uri="{BB962C8B-B14F-4D97-AF65-F5344CB8AC3E}">
        <p14:creationId xmlns:p14="http://schemas.microsoft.com/office/powerpoint/2010/main" val="1161111772"/>
      </p:ext>
    </p:extLst>
  </p:cSld>
  <p:clrMap bg1="lt1" tx1="dk1" bg2="lt2" tx2="dk2" accent1="accent1" accent2="accent2" accent3="accent3" accent4="accent4" accent5="accent5" accent6="accent6" hlink="hlink" folHlink="folHlink"/>
  <p:sldLayoutIdLst>
    <p:sldLayoutId id="2147489091" r:id="rId1"/>
    <p:sldLayoutId id="2147489092" r:id="rId2"/>
    <p:sldLayoutId id="2147489093" r:id="rId3"/>
    <p:sldLayoutId id="2147489094" r:id="rId4"/>
    <p:sldLayoutId id="2147489095" r:id="rId5"/>
    <p:sldLayoutId id="2147489096" r:id="rId6"/>
    <p:sldLayoutId id="2147489097" r:id="rId7"/>
    <p:sldLayoutId id="2147489098" r:id="rId8"/>
    <p:sldLayoutId id="2147489099" r:id="rId9"/>
    <p:sldLayoutId id="2147489100" r:id="rId10"/>
    <p:sldLayoutId id="2147489101" r:id="rId11"/>
  </p:sldLayoutIdLst>
  <p:hf hdr="0" ftr="0" dt="0"/>
  <p:txStyles>
    <p:titleStyle>
      <a:lvl1pPr algn="l" defTabSz="685800" rtl="0" eaLnBrk="1" latinLnBrk="0" hangingPunct="1">
        <a:lnSpc>
          <a:spcPct val="90000"/>
        </a:lnSpc>
        <a:spcBef>
          <a:spcPct val="0"/>
        </a:spcBef>
        <a:buNone/>
        <a:defRPr sz="33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90000"/>
        </a:lnSpc>
        <a:spcBef>
          <a:spcPts val="750"/>
        </a:spcBef>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1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47776"/>
            <a:ext cx="10515600" cy="5114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5">
            <a:duotone>
              <a:schemeClr val="bg2">
                <a:shade val="45000"/>
                <a:satMod val="135000"/>
              </a:schemeClr>
              <a:prstClr val="white"/>
            </a:duotone>
          </a:blip>
          <a:stretch>
            <a:fillRect/>
          </a:stretch>
        </p:blipFill>
        <p:spPr>
          <a:xfrm>
            <a:off x="2657" y="6534150"/>
            <a:ext cx="12189345" cy="323850"/>
          </a:xfrm>
          <a:prstGeom prst="rect">
            <a:avLst/>
          </a:prstGeom>
        </p:spPr>
      </p:pic>
      <p:pic>
        <p:nvPicPr>
          <p:cNvPr id="8" name="Picture 2" descr="ELi Site Logo Bann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42" y="6558613"/>
            <a:ext cx="1371599" cy="274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8196" y="6622603"/>
            <a:ext cx="1248740" cy="161583"/>
          </a:xfrm>
          <a:prstGeom prst="rect">
            <a:avLst/>
          </a:prstGeom>
          <a:noFill/>
        </p:spPr>
        <p:txBody>
          <a:bodyPr wrap="none" lIns="0" tIns="0" rIns="0" bIns="0" rtlCol="0">
            <a:spAutoFit/>
          </a:bodyPr>
          <a:lstStyle/>
          <a:p>
            <a:pPr fontAlgn="base">
              <a:spcBef>
                <a:spcPct val="0"/>
              </a:spcBef>
              <a:spcAft>
                <a:spcPct val="0"/>
              </a:spcAft>
            </a:pPr>
            <a:r>
              <a:rPr lang="en-US" sz="1050" dirty="0">
                <a:solidFill>
                  <a:srgbClr val="339966"/>
                </a:solidFill>
                <a:latin typeface="Calibri" panose="020F0502020204030204" pitchFamily="34" charset="0"/>
              </a:rPr>
              <a:t>engineering laboratory</a:t>
            </a:r>
          </a:p>
        </p:txBody>
      </p:sp>
      <p:pic>
        <p:nvPicPr>
          <p:cNvPr id="10" name="Picture 9"/>
          <p:cNvPicPr>
            <a:picLocks noChangeAspect="1"/>
          </p:cNvPicPr>
          <p:nvPr/>
        </p:nvPicPr>
        <p:blipFill>
          <a:blip r:embed="rId17"/>
          <a:stretch>
            <a:fillRect/>
          </a:stretch>
        </p:blipFill>
        <p:spPr>
          <a:xfrm>
            <a:off x="3489962" y="6566234"/>
            <a:ext cx="5212079" cy="274320"/>
          </a:xfrm>
          <a:prstGeom prst="rect">
            <a:avLst/>
          </a:prstGeom>
        </p:spPr>
      </p:pic>
      <p:sp>
        <p:nvSpPr>
          <p:cNvPr id="6" name="Slide Number Placeholder 5"/>
          <p:cNvSpPr>
            <a:spLocks noGrp="1"/>
          </p:cNvSpPr>
          <p:nvPr>
            <p:ph type="sldNum" sz="quarter" idx="4"/>
          </p:nvPr>
        </p:nvSpPr>
        <p:spPr>
          <a:xfrm>
            <a:off x="11439526" y="6566234"/>
            <a:ext cx="571500" cy="234494"/>
          </a:xfrm>
          <a:prstGeom prst="rect">
            <a:avLst/>
          </a:prstGeom>
        </p:spPr>
        <p:txBody>
          <a:bodyPr vert="horz" lIns="0" tIns="0" rIns="0" bIns="0" rtlCol="0" anchor="ctr"/>
          <a:lstStyle>
            <a:lvl1pPr algn="r">
              <a:defRPr lang="en-US" sz="1050" kern="1200" smtClean="0">
                <a:solidFill>
                  <a:srgbClr val="339966"/>
                </a:solidFill>
                <a:latin typeface="Calibri" panose="020F0502020204030204" pitchFamily="34" charset="0"/>
                <a:ea typeface="+mn-ea"/>
                <a:cs typeface="+mn-cs"/>
              </a:defRPr>
            </a:lvl1pPr>
          </a:lstStyle>
          <a:p>
            <a:pPr fontAlgn="base">
              <a:spcBef>
                <a:spcPct val="0"/>
              </a:spcBef>
              <a:spcAft>
                <a:spcPct val="0"/>
              </a:spcAft>
            </a:pPr>
            <a:fld id="{E4A0038D-0246-412E-B82A-85192C832CB2}" type="slidenum">
              <a:rPr/>
              <a:pPr fontAlgn="base">
                <a:spcBef>
                  <a:spcPct val="0"/>
                </a:spcBef>
                <a:spcAft>
                  <a:spcPct val="0"/>
                </a:spcAft>
              </a:pPr>
              <a:t>‹#›</a:t>
            </a:fld>
            <a:endParaRPr dirty="0"/>
          </a:p>
        </p:txBody>
      </p:sp>
      <p:graphicFrame>
        <p:nvGraphicFramePr>
          <p:cNvPr id="11" name="Object 10" hidden="1"/>
          <p:cNvGraphicFramePr>
            <a:graphicFrameLocks noChangeAspect="1"/>
          </p:cNvGraphicFramePr>
          <p:nvPr>
            <p:custDataLst>
              <p:tags r:id="rId14"/>
            </p:custDataLst>
            <p:extLst/>
          </p:nvPr>
        </p:nvGraphicFramePr>
        <p:xfrm>
          <a:off x="1589" y="1590"/>
          <a:ext cx="1588" cy="1587"/>
        </p:xfrm>
        <a:graphic>
          <a:graphicData uri="http://schemas.openxmlformats.org/presentationml/2006/ole">
            <mc:AlternateContent xmlns:mc="http://schemas.openxmlformats.org/markup-compatibility/2006">
              <mc:Choice xmlns:v="urn:schemas-microsoft-com:vml" Requires="v">
                <p:oleObj spid="_x0000_s57349" name="think-cell Slide" r:id="rId18" imgW="216" imgH="216" progId="TCLayout.ActiveDocument.1">
                  <p:embed/>
                </p:oleObj>
              </mc:Choice>
              <mc:Fallback>
                <p:oleObj name="think-cell Slide" r:id="rId18" imgW="216" imgH="216" progId="TCLayout.ActiveDocument.1">
                  <p:embed/>
                  <p:pic>
                    <p:nvPicPr>
                      <p:cNvPr id="11" name="Object 10" hidden="1"/>
                      <p:cNvPicPr/>
                      <p:nvPr/>
                    </p:nvPicPr>
                    <p:blipFill>
                      <a:blip r:embed="rId19"/>
                      <a:stretch>
                        <a:fillRect/>
                      </a:stretch>
                    </p:blipFill>
                    <p:spPr>
                      <a:xfrm>
                        <a:off x="1589" y="1590"/>
                        <a:ext cx="1588" cy="1587"/>
                      </a:xfrm>
                      <a:prstGeom prst="rect">
                        <a:avLst/>
                      </a:prstGeom>
                    </p:spPr>
                  </p:pic>
                </p:oleObj>
              </mc:Fallback>
            </mc:AlternateContent>
          </a:graphicData>
        </a:graphic>
      </p:graphicFrame>
    </p:spTree>
    <p:extLst>
      <p:ext uri="{BB962C8B-B14F-4D97-AF65-F5344CB8AC3E}">
        <p14:creationId xmlns:p14="http://schemas.microsoft.com/office/powerpoint/2010/main" val="1895723815"/>
      </p:ext>
    </p:extLst>
  </p:cSld>
  <p:clrMap bg1="lt1" tx1="dk1" bg2="lt2" tx2="dk2" accent1="accent1" accent2="accent2" accent3="accent3" accent4="accent4" accent5="accent5" accent6="accent6" hlink="hlink" folHlink="folHlink"/>
  <p:sldLayoutIdLst>
    <p:sldLayoutId id="2147489103" r:id="rId1"/>
    <p:sldLayoutId id="2147489104" r:id="rId2"/>
    <p:sldLayoutId id="2147489105" r:id="rId3"/>
    <p:sldLayoutId id="2147489106" r:id="rId4"/>
    <p:sldLayoutId id="2147489107" r:id="rId5"/>
    <p:sldLayoutId id="2147489108" r:id="rId6"/>
    <p:sldLayoutId id="2147489109" r:id="rId7"/>
    <p:sldLayoutId id="2147489110" r:id="rId8"/>
    <p:sldLayoutId id="2147489111" r:id="rId9"/>
    <p:sldLayoutId id="2147489112" r:id="rId10"/>
    <p:sldLayoutId id="2147489113" r:id="rId11"/>
  </p:sldLayoutIdLst>
  <p:hf hdr="0" ftr="0" dt="0"/>
  <p:txStyles>
    <p:titleStyle>
      <a:lvl1pPr algn="l" defTabSz="685800" rtl="0" eaLnBrk="1" latinLnBrk="0" hangingPunct="1">
        <a:lnSpc>
          <a:spcPct val="90000"/>
        </a:lnSpc>
        <a:spcBef>
          <a:spcPct val="0"/>
        </a:spcBef>
        <a:buNone/>
        <a:defRPr sz="33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90000"/>
        </a:lnSpc>
        <a:spcBef>
          <a:spcPts val="750"/>
        </a:spcBef>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11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7774"/>
            <a:ext cx="10515600" cy="5114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duotone>
              <a:schemeClr val="bg2">
                <a:shade val="45000"/>
                <a:satMod val="135000"/>
              </a:schemeClr>
              <a:prstClr val="white"/>
            </a:duotone>
          </a:blip>
          <a:stretch>
            <a:fillRect/>
          </a:stretch>
        </p:blipFill>
        <p:spPr>
          <a:xfrm>
            <a:off x="2655" y="6534150"/>
            <a:ext cx="12189345" cy="323850"/>
          </a:xfrm>
          <a:prstGeom prst="rect">
            <a:avLst/>
          </a:prstGeom>
        </p:spPr>
      </p:pic>
      <p:pic>
        <p:nvPicPr>
          <p:cNvPr id="8" name="Picture 2" descr="ELi Site Logo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842" y="6558613"/>
            <a:ext cx="1371598" cy="27432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userDrawn="1"/>
        </p:nvSpPr>
        <p:spPr>
          <a:xfrm>
            <a:off x="1118151" y="6585284"/>
            <a:ext cx="1900457" cy="246221"/>
          </a:xfrm>
          <a:prstGeom prst="rect">
            <a:avLst/>
          </a:prstGeom>
          <a:noFill/>
        </p:spPr>
        <p:txBody>
          <a:bodyPr wrap="none" lIns="0" tIns="0" rIns="0" bIns="0" rtlCol="0">
            <a:spAutoFit/>
          </a:bodyPr>
          <a:lstStyle/>
          <a:p>
            <a:r>
              <a:rPr lang="en-US" sz="1600" dirty="0">
                <a:solidFill>
                  <a:srgbClr val="339966"/>
                </a:solidFill>
                <a:latin typeface="Calibri" panose="020F0502020204030204" pitchFamily="34" charset="0"/>
              </a:rPr>
              <a:t>engineering laboratory</a:t>
            </a:r>
          </a:p>
        </p:txBody>
      </p:sp>
      <p:pic>
        <p:nvPicPr>
          <p:cNvPr id="10" name="Picture 9"/>
          <p:cNvPicPr>
            <a:picLocks noChangeAspect="1"/>
          </p:cNvPicPr>
          <p:nvPr userDrawn="1"/>
        </p:nvPicPr>
        <p:blipFill>
          <a:blip r:embed="rId15"/>
          <a:stretch>
            <a:fillRect/>
          </a:stretch>
        </p:blipFill>
        <p:spPr>
          <a:xfrm>
            <a:off x="3489961" y="6566234"/>
            <a:ext cx="5212079" cy="274320"/>
          </a:xfrm>
          <a:prstGeom prst="rect">
            <a:avLst/>
          </a:prstGeom>
        </p:spPr>
      </p:pic>
      <p:sp>
        <p:nvSpPr>
          <p:cNvPr id="6" name="Slide Number Placeholder 5"/>
          <p:cNvSpPr>
            <a:spLocks noGrp="1"/>
          </p:cNvSpPr>
          <p:nvPr>
            <p:ph type="sldNum" sz="quarter" idx="4"/>
          </p:nvPr>
        </p:nvSpPr>
        <p:spPr>
          <a:xfrm>
            <a:off x="11439525" y="6566234"/>
            <a:ext cx="571500" cy="234494"/>
          </a:xfrm>
          <a:prstGeom prst="rect">
            <a:avLst/>
          </a:prstGeom>
        </p:spPr>
        <p:txBody>
          <a:bodyPr vert="horz" lIns="0" tIns="0" rIns="0" bIns="0" rtlCol="0" anchor="ctr"/>
          <a:lstStyle>
            <a:lvl1pPr algn="r">
              <a:defRPr lang="en-US" sz="1400" kern="1200" smtClean="0">
                <a:solidFill>
                  <a:srgbClr val="339966"/>
                </a:solidFill>
                <a:latin typeface="Calibri" panose="020F0502020204030204" pitchFamily="34" charset="0"/>
                <a:ea typeface="+mn-ea"/>
                <a:cs typeface="+mn-cs"/>
              </a:defRPr>
            </a:lvl1pPr>
          </a:lstStyle>
          <a:p>
            <a:fld id="{E4A0038D-0246-412E-B82A-85192C832CB2}" type="slidenum">
              <a:rPr lang="en-US" smtClean="0"/>
              <a:pPr/>
              <a:t>‹#›</a:t>
            </a:fld>
            <a:endParaRPr lang="en-US" dirty="0"/>
          </a:p>
        </p:txBody>
      </p:sp>
    </p:spTree>
    <p:extLst>
      <p:ext uri="{BB962C8B-B14F-4D97-AF65-F5344CB8AC3E}">
        <p14:creationId xmlns:p14="http://schemas.microsoft.com/office/powerpoint/2010/main" val="2921319455"/>
      </p:ext>
    </p:extLst>
  </p:cSld>
  <p:clrMap bg1="lt1" tx1="dk1" bg2="lt2" tx2="dk2" accent1="accent1" accent2="accent2" accent3="accent3" accent4="accent4" accent5="accent5" accent6="accent6" hlink="hlink" folHlink="folHlink"/>
  <p:sldLayoutIdLst>
    <p:sldLayoutId id="2147489115" r:id="rId1"/>
    <p:sldLayoutId id="2147489116" r:id="rId2"/>
    <p:sldLayoutId id="2147489117" r:id="rId3"/>
    <p:sldLayoutId id="2147489118" r:id="rId4"/>
    <p:sldLayoutId id="2147489119" r:id="rId5"/>
    <p:sldLayoutId id="2147489120" r:id="rId6"/>
    <p:sldLayoutId id="2147489121" r:id="rId7"/>
    <p:sldLayoutId id="2147489122" r:id="rId8"/>
    <p:sldLayoutId id="2147489123" r:id="rId9"/>
    <p:sldLayoutId id="2147489124" r:id="rId10"/>
    <p:sldLayoutId id="2147489125" r:id="rId11"/>
  </p:sldLayoutIdLst>
  <p:hf hdr="0" ftr="0" dt="0"/>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SzPct val="12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tiff"/><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7.jpeg"/><Relationship Id="rId11" Type="http://schemas.openxmlformats.org/officeDocument/2006/relationships/image" Target="../media/image21.png"/><Relationship Id="rId5" Type="http://schemas.openxmlformats.org/officeDocument/2006/relationships/image" Target="../media/image17.jpeg"/><Relationship Id="rId10" Type="http://schemas.openxmlformats.org/officeDocument/2006/relationships/image" Target="../media/image20.gif"/><Relationship Id="rId4" Type="http://schemas.openxmlformats.org/officeDocument/2006/relationships/image" Target="../media/image6.jpeg"/><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1.nyc.gov/site/forward/innovations/smartnyc.page"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ata.london.gov.uk/"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us-ignite.org/globalcityteams/actioncluster/hfqo43Ne6N9a3YdfGgJRSQ/"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5.png"/><Relationship Id="rId7" Type="http://schemas.openxmlformats.org/officeDocument/2006/relationships/diagramLayout" Target="../diagrams/layout1.xml"/><Relationship Id="rId2" Type="http://schemas.openxmlformats.org/officeDocument/2006/relationships/image" Target="../media/image24.tiff"/><Relationship Id="rId1" Type="http://schemas.openxmlformats.org/officeDocument/2006/relationships/slideLayout" Target="../slideLayouts/slideLayout20.xml"/><Relationship Id="rId6" Type="http://schemas.openxmlformats.org/officeDocument/2006/relationships/diagramData" Target="../diagrams/data1.xml"/><Relationship Id="rId5" Type="http://schemas.openxmlformats.org/officeDocument/2006/relationships/image" Target="../media/image27.png"/><Relationship Id="rId10" Type="http://schemas.microsoft.com/office/2007/relationships/diagramDrawing" Target="../diagrams/drawing1.xml"/><Relationship Id="rId4" Type="http://schemas.openxmlformats.org/officeDocument/2006/relationships/image" Target="../media/image26.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24.tiff"/><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861190-68DA-436A-B4CB-83A6702DEC6B}"/>
              </a:ext>
            </a:extLst>
          </p:cNvPr>
          <p:cNvSpPr>
            <a:spLocks noGrp="1"/>
          </p:cNvSpPr>
          <p:nvPr>
            <p:ph type="ctrTitle"/>
          </p:nvPr>
        </p:nvSpPr>
        <p:spPr>
          <a:xfrm>
            <a:off x="3124200" y="381000"/>
            <a:ext cx="6858000" cy="1866902"/>
          </a:xfrm>
        </p:spPr>
        <p:txBody>
          <a:bodyPr>
            <a:normAutofit fontScale="90000"/>
          </a:bodyPr>
          <a:lstStyle/>
          <a:p>
            <a:r>
              <a:rPr lang="en-US" sz="4400" dirty="0"/>
              <a:t>Interoperable City Platform and IES-City Framework</a:t>
            </a:r>
          </a:p>
        </p:txBody>
      </p:sp>
      <p:sp>
        <p:nvSpPr>
          <p:cNvPr id="7" name="Subtitle 6">
            <a:extLst>
              <a:ext uri="{FF2B5EF4-FFF2-40B4-BE49-F238E27FC236}">
                <a16:creationId xmlns:a16="http://schemas.microsoft.com/office/drawing/2014/main" id="{193E97C3-BB75-47C5-AA1F-049C62D60CB1}"/>
              </a:ext>
            </a:extLst>
          </p:cNvPr>
          <p:cNvSpPr>
            <a:spLocks noGrp="1"/>
          </p:cNvSpPr>
          <p:nvPr>
            <p:ph type="subTitle" idx="1"/>
          </p:nvPr>
        </p:nvSpPr>
        <p:spPr/>
        <p:txBody>
          <a:bodyPr>
            <a:normAutofit fontScale="92500" lnSpcReduction="20000"/>
          </a:bodyPr>
          <a:lstStyle/>
          <a:p>
            <a:r>
              <a:rPr lang="en-US" dirty="0"/>
              <a:t>Sokwoo Rhee</a:t>
            </a:r>
          </a:p>
          <a:p>
            <a:r>
              <a:rPr lang="en-US" dirty="0"/>
              <a:t>Associate Director for Cyber-Physical Systems Innovation</a:t>
            </a:r>
          </a:p>
          <a:p>
            <a:r>
              <a:rPr lang="en-US" dirty="0"/>
              <a:t>Organized by</a:t>
            </a:r>
          </a:p>
          <a:p>
            <a:r>
              <a:rPr lang="en-US" dirty="0"/>
              <a:t>National Institute of Standards and Technology</a:t>
            </a:r>
          </a:p>
          <a:p>
            <a:r>
              <a:rPr lang="en-US" dirty="0"/>
              <a:t>and our partner organizations</a:t>
            </a:r>
          </a:p>
        </p:txBody>
      </p:sp>
    </p:spTree>
    <p:extLst>
      <p:ext uri="{BB962C8B-B14F-4D97-AF65-F5344CB8AC3E}">
        <p14:creationId xmlns:p14="http://schemas.microsoft.com/office/powerpoint/2010/main" val="307038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3963-309B-4D33-8965-677AAF7DFF98}"/>
              </a:ext>
            </a:extLst>
          </p:cNvPr>
          <p:cNvSpPr>
            <a:spLocks noGrp="1"/>
          </p:cNvSpPr>
          <p:nvPr>
            <p:ph type="title"/>
          </p:nvPr>
        </p:nvSpPr>
        <p:spPr/>
        <p:txBody>
          <a:bodyPr/>
          <a:lstStyle/>
          <a:p>
            <a:r>
              <a:rPr lang="en-US" dirty="0"/>
              <a:t>What solutions did they use?</a:t>
            </a:r>
          </a:p>
        </p:txBody>
      </p:sp>
      <p:sp>
        <p:nvSpPr>
          <p:cNvPr id="3" name="Slide Number Placeholder 2">
            <a:extLst>
              <a:ext uri="{FF2B5EF4-FFF2-40B4-BE49-F238E27FC236}">
                <a16:creationId xmlns:a16="http://schemas.microsoft.com/office/drawing/2014/main" id="{597736D9-F3F6-4DFE-B29E-F4A85726E584}"/>
              </a:ext>
            </a:extLst>
          </p:cNvPr>
          <p:cNvSpPr>
            <a:spLocks noGrp="1"/>
          </p:cNvSpPr>
          <p:nvPr>
            <p:ph type="sldNum" sz="quarter" idx="12"/>
          </p:nvPr>
        </p:nvSpPr>
        <p:spPr/>
        <p:txBody>
          <a:bodyPr/>
          <a:lstStyle/>
          <a:p>
            <a:fld id="{837F0426-0146-4C62-B73F-4A9BE455663A}" type="slidenum">
              <a:rPr lang="en-US" smtClean="0"/>
              <a:pPr/>
              <a:t>10</a:t>
            </a:fld>
            <a:endParaRPr lang="en-US"/>
          </a:p>
        </p:txBody>
      </p:sp>
      <p:pic>
        <p:nvPicPr>
          <p:cNvPr id="4" name="Picture 3">
            <a:extLst>
              <a:ext uri="{FF2B5EF4-FFF2-40B4-BE49-F238E27FC236}">
                <a16:creationId xmlns:a16="http://schemas.microsoft.com/office/drawing/2014/main" id="{EC05D102-FABB-4756-A73F-5497251FF188}"/>
              </a:ext>
            </a:extLst>
          </p:cNvPr>
          <p:cNvPicPr>
            <a:picLocks noChangeAspect="1"/>
          </p:cNvPicPr>
          <p:nvPr/>
        </p:nvPicPr>
        <p:blipFill>
          <a:blip r:embed="rId2"/>
          <a:stretch>
            <a:fillRect/>
          </a:stretch>
        </p:blipFill>
        <p:spPr>
          <a:xfrm>
            <a:off x="609600" y="1219200"/>
            <a:ext cx="8761124" cy="4572000"/>
          </a:xfrm>
          <a:prstGeom prst="rect">
            <a:avLst/>
          </a:prstGeom>
        </p:spPr>
      </p:pic>
      <p:sp>
        <p:nvSpPr>
          <p:cNvPr id="5" name="Speech Bubble: Rectangle 4">
            <a:extLst>
              <a:ext uri="{FF2B5EF4-FFF2-40B4-BE49-F238E27FC236}">
                <a16:creationId xmlns:a16="http://schemas.microsoft.com/office/drawing/2014/main" id="{BC272C2E-C41E-4F3D-B6BA-D828A1DC552C}"/>
              </a:ext>
            </a:extLst>
          </p:cNvPr>
          <p:cNvSpPr/>
          <p:nvPr/>
        </p:nvSpPr>
        <p:spPr>
          <a:xfrm>
            <a:off x="9385964" y="276418"/>
            <a:ext cx="2590800" cy="612648"/>
          </a:xfrm>
          <a:prstGeom prst="wedgeRectCallout">
            <a:avLst>
              <a:gd name="adj1" fmla="val -53186"/>
              <a:gd name="adj2" fmla="val 1072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Northbound ZofC</a:t>
            </a:r>
          </a:p>
        </p:txBody>
      </p:sp>
    </p:spTree>
    <p:extLst>
      <p:ext uri="{BB962C8B-B14F-4D97-AF65-F5344CB8AC3E}">
        <p14:creationId xmlns:p14="http://schemas.microsoft.com/office/powerpoint/2010/main" val="191879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ADA838-E9A1-4FE1-93AE-DEA3C16FB4A0}"/>
              </a:ext>
            </a:extLst>
          </p:cNvPr>
          <p:cNvPicPr>
            <a:picLocks noChangeAspect="1"/>
          </p:cNvPicPr>
          <p:nvPr/>
        </p:nvPicPr>
        <p:blipFill rotWithShape="1">
          <a:blip r:embed="rId2"/>
          <a:srcRect t="6814" r="15755"/>
          <a:stretch/>
        </p:blipFill>
        <p:spPr>
          <a:xfrm>
            <a:off x="2057400" y="1627262"/>
            <a:ext cx="6629400" cy="4180424"/>
          </a:xfrm>
          <a:prstGeom prst="rect">
            <a:avLst/>
          </a:prstGeom>
        </p:spPr>
      </p:pic>
      <p:sp>
        <p:nvSpPr>
          <p:cNvPr id="2" name="Title 1">
            <a:extLst>
              <a:ext uri="{FF2B5EF4-FFF2-40B4-BE49-F238E27FC236}">
                <a16:creationId xmlns:a16="http://schemas.microsoft.com/office/drawing/2014/main" id="{E92F2A60-645A-4EB2-A229-1DEC141177BF}"/>
              </a:ext>
            </a:extLst>
          </p:cNvPr>
          <p:cNvSpPr>
            <a:spLocks noGrp="1"/>
          </p:cNvSpPr>
          <p:nvPr>
            <p:ph type="title"/>
          </p:nvPr>
        </p:nvSpPr>
        <p:spPr/>
        <p:txBody>
          <a:bodyPr/>
          <a:lstStyle/>
          <a:p>
            <a:r>
              <a:rPr lang="en-US" dirty="0"/>
              <a:t>Insert examples of </a:t>
            </a:r>
            <a:r>
              <a:rPr lang="en-US" dirty="0" err="1"/>
              <a:t>ZofC</a:t>
            </a:r>
            <a:r>
              <a:rPr lang="en-US" dirty="0"/>
              <a:t> (Amazon Web Services)</a:t>
            </a:r>
          </a:p>
        </p:txBody>
      </p:sp>
      <p:sp>
        <p:nvSpPr>
          <p:cNvPr id="3" name="Slide Number Placeholder 2">
            <a:extLst>
              <a:ext uri="{FF2B5EF4-FFF2-40B4-BE49-F238E27FC236}">
                <a16:creationId xmlns:a16="http://schemas.microsoft.com/office/drawing/2014/main" id="{7CB1E86A-556A-427B-BEB0-570075B4B988}"/>
              </a:ext>
            </a:extLst>
          </p:cNvPr>
          <p:cNvSpPr>
            <a:spLocks noGrp="1"/>
          </p:cNvSpPr>
          <p:nvPr>
            <p:ph type="sldNum" sz="quarter" idx="12"/>
          </p:nvPr>
        </p:nvSpPr>
        <p:spPr/>
        <p:txBody>
          <a:bodyPr/>
          <a:lstStyle/>
          <a:p>
            <a:fld id="{837F0426-0146-4C62-B73F-4A9BE455663A}" type="slidenum">
              <a:rPr lang="en-US" smtClean="0"/>
              <a:pPr/>
              <a:t>11</a:t>
            </a:fld>
            <a:endParaRPr lang="en-US"/>
          </a:p>
        </p:txBody>
      </p:sp>
      <p:grpSp>
        <p:nvGrpSpPr>
          <p:cNvPr id="4" name="Group 3">
            <a:extLst>
              <a:ext uri="{FF2B5EF4-FFF2-40B4-BE49-F238E27FC236}">
                <a16:creationId xmlns:a16="http://schemas.microsoft.com/office/drawing/2014/main" id="{E90E58B3-2C32-4355-917A-D902D4937BEE}"/>
              </a:ext>
            </a:extLst>
          </p:cNvPr>
          <p:cNvGrpSpPr/>
          <p:nvPr/>
        </p:nvGrpSpPr>
        <p:grpSpPr>
          <a:xfrm rot="5400000">
            <a:off x="4486663" y="916577"/>
            <a:ext cx="2685271" cy="5410201"/>
            <a:chOff x="3886199" y="1371600"/>
            <a:chExt cx="2685271" cy="4703151"/>
          </a:xfrm>
        </p:grpSpPr>
        <p:pic>
          <p:nvPicPr>
            <p:cNvPr id="5" name="Picture 4">
              <a:extLst>
                <a:ext uri="{FF2B5EF4-FFF2-40B4-BE49-F238E27FC236}">
                  <a16:creationId xmlns:a16="http://schemas.microsoft.com/office/drawing/2014/main" id="{F4F59E00-6557-4081-8DC6-3C6EAA29D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199" y="1371600"/>
              <a:ext cx="2685271" cy="4703151"/>
            </a:xfrm>
            <a:prstGeom prst="rect">
              <a:avLst/>
            </a:prstGeom>
          </p:spPr>
        </p:pic>
        <p:grpSp>
          <p:nvGrpSpPr>
            <p:cNvPr id="6" name="Group 5">
              <a:extLst>
                <a:ext uri="{FF2B5EF4-FFF2-40B4-BE49-F238E27FC236}">
                  <a16:creationId xmlns:a16="http://schemas.microsoft.com/office/drawing/2014/main" id="{5747D0C4-B5A8-499B-B935-4A682E266719}"/>
                </a:ext>
              </a:extLst>
            </p:cNvPr>
            <p:cNvGrpSpPr/>
            <p:nvPr/>
          </p:nvGrpSpPr>
          <p:grpSpPr>
            <a:xfrm>
              <a:off x="5062718" y="2413194"/>
              <a:ext cx="325422" cy="2674516"/>
              <a:chOff x="4146752" y="3084997"/>
              <a:chExt cx="302219" cy="2483826"/>
            </a:xfrm>
          </p:grpSpPr>
          <p:sp>
            <p:nvSpPr>
              <p:cNvPr id="7" name="Oval 6">
                <a:extLst>
                  <a:ext uri="{FF2B5EF4-FFF2-40B4-BE49-F238E27FC236}">
                    <a16:creationId xmlns:a16="http://schemas.microsoft.com/office/drawing/2014/main" id="{DE9D75B9-8332-4F7C-AAC2-245A775B5EE4}"/>
                  </a:ext>
                </a:extLst>
              </p:cNvPr>
              <p:cNvSpPr/>
              <p:nvPr/>
            </p:nvSpPr>
            <p:spPr>
              <a:xfrm>
                <a:off x="4232114" y="3084997"/>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a:solidFill>
                    <a:prstClr val="white"/>
                  </a:solidFill>
                  <a:latin typeface="Arial"/>
                </a:endParaRPr>
              </a:p>
            </p:txBody>
          </p:sp>
          <p:sp>
            <p:nvSpPr>
              <p:cNvPr id="8" name="Oval 7">
                <a:extLst>
                  <a:ext uri="{FF2B5EF4-FFF2-40B4-BE49-F238E27FC236}">
                    <a16:creationId xmlns:a16="http://schemas.microsoft.com/office/drawing/2014/main" id="{E01A5D54-85AA-4D62-B009-AFCAD70CB25A}"/>
                  </a:ext>
                </a:extLst>
              </p:cNvPr>
              <p:cNvSpPr/>
              <p:nvPr/>
            </p:nvSpPr>
            <p:spPr>
              <a:xfrm>
                <a:off x="4189640" y="4197799"/>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a:solidFill>
                    <a:prstClr val="white"/>
                  </a:solidFill>
                  <a:latin typeface="Arial"/>
                </a:endParaRPr>
              </a:p>
            </p:txBody>
          </p:sp>
          <p:sp>
            <p:nvSpPr>
              <p:cNvPr id="9" name="Oval 8">
                <a:extLst>
                  <a:ext uri="{FF2B5EF4-FFF2-40B4-BE49-F238E27FC236}">
                    <a16:creationId xmlns:a16="http://schemas.microsoft.com/office/drawing/2014/main" id="{A2786AF9-24B7-4E78-AE83-3F3BC4B51ECD}"/>
                  </a:ext>
                </a:extLst>
              </p:cNvPr>
              <p:cNvSpPr/>
              <p:nvPr/>
            </p:nvSpPr>
            <p:spPr>
              <a:xfrm>
                <a:off x="4146752" y="5376078"/>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a:solidFill>
                    <a:prstClr val="white"/>
                  </a:solidFill>
                  <a:latin typeface="Arial"/>
                </a:endParaRPr>
              </a:p>
            </p:txBody>
          </p:sp>
        </p:grpSp>
      </p:grpSp>
      <p:grpSp>
        <p:nvGrpSpPr>
          <p:cNvPr id="11" name="Group 10">
            <a:extLst>
              <a:ext uri="{FF2B5EF4-FFF2-40B4-BE49-F238E27FC236}">
                <a16:creationId xmlns:a16="http://schemas.microsoft.com/office/drawing/2014/main" id="{0C6ED7F8-C590-4B44-9BF3-B79CB65F70DE}"/>
              </a:ext>
            </a:extLst>
          </p:cNvPr>
          <p:cNvGrpSpPr/>
          <p:nvPr/>
        </p:nvGrpSpPr>
        <p:grpSpPr>
          <a:xfrm rot="19989211">
            <a:off x="6973436" y="1564731"/>
            <a:ext cx="3080926" cy="1540063"/>
            <a:chOff x="7975600" y="1254444"/>
            <a:chExt cx="3275677" cy="1638200"/>
          </a:xfrm>
        </p:grpSpPr>
        <p:pic>
          <p:nvPicPr>
            <p:cNvPr id="12" name="Picture 11">
              <a:extLst>
                <a:ext uri="{FF2B5EF4-FFF2-40B4-BE49-F238E27FC236}">
                  <a16:creationId xmlns:a16="http://schemas.microsoft.com/office/drawing/2014/main" id="{7C105401-63AB-4A95-8DA8-DDFD9D16899D}"/>
                </a:ext>
              </a:extLst>
            </p:cNvPr>
            <p:cNvPicPr>
              <a:picLocks noChangeAspect="1"/>
            </p:cNvPicPr>
            <p:nvPr/>
          </p:nvPicPr>
          <p:blipFill>
            <a:blip r:embed="rId4"/>
            <a:stretch>
              <a:fillRect/>
            </a:stretch>
          </p:blipFill>
          <p:spPr>
            <a:xfrm>
              <a:off x="9103229" y="1254444"/>
              <a:ext cx="2148048" cy="1638200"/>
            </a:xfrm>
            <a:prstGeom prst="rect">
              <a:avLst/>
            </a:prstGeom>
          </p:spPr>
        </p:pic>
        <p:cxnSp>
          <p:nvCxnSpPr>
            <p:cNvPr id="13" name="Straight Arrow Connector 12">
              <a:extLst>
                <a:ext uri="{FF2B5EF4-FFF2-40B4-BE49-F238E27FC236}">
                  <a16:creationId xmlns:a16="http://schemas.microsoft.com/office/drawing/2014/main" id="{4C03A029-FAE3-4789-AF8E-1082A0C46079}"/>
                </a:ext>
              </a:extLst>
            </p:cNvPr>
            <p:cNvCxnSpPr>
              <a:stCxn id="12" idx="1"/>
            </p:cNvCxnSpPr>
            <p:nvPr/>
          </p:nvCxnSpPr>
          <p:spPr>
            <a:xfrm flipH="1">
              <a:off x="7975600" y="2073544"/>
              <a:ext cx="1127629" cy="925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8938DD-25F3-4A78-BBB5-4AE450BFE05E}"/>
              </a:ext>
            </a:extLst>
          </p:cNvPr>
          <p:cNvGrpSpPr/>
          <p:nvPr/>
        </p:nvGrpSpPr>
        <p:grpSpPr>
          <a:xfrm rot="8927723">
            <a:off x="1264994" y="3942430"/>
            <a:ext cx="2962815" cy="976814"/>
            <a:chOff x="8013700" y="5270500"/>
            <a:chExt cx="3151616" cy="1039060"/>
          </a:xfrm>
        </p:grpSpPr>
        <p:pic>
          <p:nvPicPr>
            <p:cNvPr id="15" name="Picture 14">
              <a:extLst>
                <a:ext uri="{FF2B5EF4-FFF2-40B4-BE49-F238E27FC236}">
                  <a16:creationId xmlns:a16="http://schemas.microsoft.com/office/drawing/2014/main" id="{8E582EB0-C357-4722-BF55-11D172C9F9BA}"/>
                </a:ext>
              </a:extLst>
            </p:cNvPr>
            <p:cNvPicPr>
              <a:picLocks noChangeAspect="1"/>
            </p:cNvPicPr>
            <p:nvPr/>
          </p:nvPicPr>
          <p:blipFill>
            <a:blip r:embed="rId5"/>
            <a:stretch>
              <a:fillRect/>
            </a:stretch>
          </p:blipFill>
          <p:spPr>
            <a:xfrm>
              <a:off x="9189190" y="5270500"/>
              <a:ext cx="1976126" cy="1039060"/>
            </a:xfrm>
            <a:prstGeom prst="rect">
              <a:avLst/>
            </a:prstGeom>
          </p:spPr>
        </p:pic>
        <p:cxnSp>
          <p:nvCxnSpPr>
            <p:cNvPr id="16" name="Straight Arrow Connector 15">
              <a:extLst>
                <a:ext uri="{FF2B5EF4-FFF2-40B4-BE49-F238E27FC236}">
                  <a16:creationId xmlns:a16="http://schemas.microsoft.com/office/drawing/2014/main" id="{BF94959A-110E-4DC6-B368-5D4C81F6291E}"/>
                </a:ext>
              </a:extLst>
            </p:cNvPr>
            <p:cNvCxnSpPr/>
            <p:nvPr/>
          </p:nvCxnSpPr>
          <p:spPr>
            <a:xfrm flipH="1">
              <a:off x="8013700" y="5781944"/>
              <a:ext cx="1127629" cy="925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28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2A60-645A-4EB2-A229-1DEC141177BF}"/>
              </a:ext>
            </a:extLst>
          </p:cNvPr>
          <p:cNvSpPr>
            <a:spLocks noGrp="1"/>
          </p:cNvSpPr>
          <p:nvPr>
            <p:ph type="title"/>
          </p:nvPr>
        </p:nvSpPr>
        <p:spPr/>
        <p:txBody>
          <a:bodyPr/>
          <a:lstStyle/>
          <a:p>
            <a:r>
              <a:rPr lang="en-US" dirty="0"/>
              <a:t>oneM2M ZofC</a:t>
            </a:r>
          </a:p>
        </p:txBody>
      </p:sp>
      <p:sp>
        <p:nvSpPr>
          <p:cNvPr id="3" name="Slide Number Placeholder 2">
            <a:extLst>
              <a:ext uri="{FF2B5EF4-FFF2-40B4-BE49-F238E27FC236}">
                <a16:creationId xmlns:a16="http://schemas.microsoft.com/office/drawing/2014/main" id="{7CB1E86A-556A-427B-BEB0-570075B4B988}"/>
              </a:ext>
            </a:extLst>
          </p:cNvPr>
          <p:cNvSpPr>
            <a:spLocks noGrp="1"/>
          </p:cNvSpPr>
          <p:nvPr>
            <p:ph type="sldNum" sz="quarter" idx="12"/>
          </p:nvPr>
        </p:nvSpPr>
        <p:spPr/>
        <p:txBody>
          <a:bodyPr/>
          <a:lstStyle/>
          <a:p>
            <a:fld id="{837F0426-0146-4C62-B73F-4A9BE455663A}" type="slidenum">
              <a:rPr lang="en-US" smtClean="0"/>
              <a:pPr/>
              <a:t>12</a:t>
            </a:fld>
            <a:endParaRPr lang="en-US"/>
          </a:p>
        </p:txBody>
      </p:sp>
      <p:pic>
        <p:nvPicPr>
          <p:cNvPr id="17" name="Picture 16">
            <a:extLst>
              <a:ext uri="{FF2B5EF4-FFF2-40B4-BE49-F238E27FC236}">
                <a16:creationId xmlns:a16="http://schemas.microsoft.com/office/drawing/2014/main" id="{892D03D8-4DB2-4B01-B549-1E7A1F986C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7490013" cy="4267200"/>
          </a:xfrm>
          <a:prstGeom prst="rect">
            <a:avLst/>
          </a:prstGeom>
          <a:noFill/>
        </p:spPr>
      </p:pic>
      <p:grpSp>
        <p:nvGrpSpPr>
          <p:cNvPr id="18" name="Group 17">
            <a:extLst>
              <a:ext uri="{FF2B5EF4-FFF2-40B4-BE49-F238E27FC236}">
                <a16:creationId xmlns:a16="http://schemas.microsoft.com/office/drawing/2014/main" id="{10136FB8-2737-4BCD-A173-0B13762B3D1F}"/>
              </a:ext>
            </a:extLst>
          </p:cNvPr>
          <p:cNvGrpSpPr/>
          <p:nvPr/>
        </p:nvGrpSpPr>
        <p:grpSpPr>
          <a:xfrm>
            <a:off x="3657600" y="1143000"/>
            <a:ext cx="2506245" cy="4422786"/>
            <a:chOff x="3036349" y="2116815"/>
            <a:chExt cx="2490385" cy="4394797"/>
          </a:xfrm>
        </p:grpSpPr>
        <p:pic>
          <p:nvPicPr>
            <p:cNvPr id="19" name="Picture 18">
              <a:extLst>
                <a:ext uri="{FF2B5EF4-FFF2-40B4-BE49-F238E27FC236}">
                  <a16:creationId xmlns:a16="http://schemas.microsoft.com/office/drawing/2014/main" id="{1CBFDABA-0E4D-4C52-AB44-8D2D29C076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3036349" y="2116815"/>
              <a:ext cx="2490385" cy="4394797"/>
            </a:xfrm>
            <a:prstGeom prst="rect">
              <a:avLst/>
            </a:prstGeom>
          </p:spPr>
        </p:pic>
        <p:sp>
          <p:nvSpPr>
            <p:cNvPr id="20" name="Oval 19">
              <a:extLst>
                <a:ext uri="{FF2B5EF4-FFF2-40B4-BE49-F238E27FC236}">
                  <a16:creationId xmlns:a16="http://schemas.microsoft.com/office/drawing/2014/main" id="{C6B75359-1DF0-4243-9C90-071D9077583C}"/>
                </a:ext>
              </a:extLst>
            </p:cNvPr>
            <p:cNvSpPr/>
            <p:nvPr/>
          </p:nvSpPr>
          <p:spPr>
            <a:xfrm>
              <a:off x="4232114" y="3084997"/>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sp>
          <p:nvSpPr>
            <p:cNvPr id="21" name="Oval 20">
              <a:extLst>
                <a:ext uri="{FF2B5EF4-FFF2-40B4-BE49-F238E27FC236}">
                  <a16:creationId xmlns:a16="http://schemas.microsoft.com/office/drawing/2014/main" id="{51F0AF35-2FC8-4E50-8255-0DBBD9012B4C}"/>
                </a:ext>
              </a:extLst>
            </p:cNvPr>
            <p:cNvSpPr/>
            <p:nvPr/>
          </p:nvSpPr>
          <p:spPr>
            <a:xfrm>
              <a:off x="4189640" y="4197799"/>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sp>
          <p:nvSpPr>
            <p:cNvPr id="22" name="Oval 21">
              <a:extLst>
                <a:ext uri="{FF2B5EF4-FFF2-40B4-BE49-F238E27FC236}">
                  <a16:creationId xmlns:a16="http://schemas.microsoft.com/office/drawing/2014/main" id="{EA84EE34-9083-4F56-948E-F101109BD6BA}"/>
                </a:ext>
              </a:extLst>
            </p:cNvPr>
            <p:cNvSpPr/>
            <p:nvPr/>
          </p:nvSpPr>
          <p:spPr>
            <a:xfrm>
              <a:off x="4146752" y="5376078"/>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grpSp>
      <p:grpSp>
        <p:nvGrpSpPr>
          <p:cNvPr id="23" name="Group 22">
            <a:extLst>
              <a:ext uri="{FF2B5EF4-FFF2-40B4-BE49-F238E27FC236}">
                <a16:creationId xmlns:a16="http://schemas.microsoft.com/office/drawing/2014/main" id="{6A5ADF47-B435-4DAC-B2D8-94830F92DD05}"/>
              </a:ext>
            </a:extLst>
          </p:cNvPr>
          <p:cNvGrpSpPr/>
          <p:nvPr/>
        </p:nvGrpSpPr>
        <p:grpSpPr>
          <a:xfrm>
            <a:off x="6665800" y="1600200"/>
            <a:ext cx="3079445" cy="1540063"/>
            <a:chOff x="7975600" y="1254444"/>
            <a:chExt cx="3275677" cy="1638200"/>
          </a:xfrm>
        </p:grpSpPr>
        <p:pic>
          <p:nvPicPr>
            <p:cNvPr id="24" name="Picture 23">
              <a:extLst>
                <a:ext uri="{FF2B5EF4-FFF2-40B4-BE49-F238E27FC236}">
                  <a16:creationId xmlns:a16="http://schemas.microsoft.com/office/drawing/2014/main" id="{6E3767F8-828A-4459-8901-859B02599C03}"/>
                </a:ext>
              </a:extLst>
            </p:cNvPr>
            <p:cNvPicPr>
              <a:picLocks noChangeAspect="1"/>
            </p:cNvPicPr>
            <p:nvPr/>
          </p:nvPicPr>
          <p:blipFill>
            <a:blip r:embed="rId5"/>
            <a:stretch>
              <a:fillRect/>
            </a:stretch>
          </p:blipFill>
          <p:spPr>
            <a:xfrm>
              <a:off x="9103229" y="1254444"/>
              <a:ext cx="2148048" cy="1638200"/>
            </a:xfrm>
            <a:prstGeom prst="rect">
              <a:avLst/>
            </a:prstGeom>
          </p:spPr>
        </p:pic>
        <p:cxnSp>
          <p:nvCxnSpPr>
            <p:cNvPr id="25" name="Straight Arrow Connector 24">
              <a:extLst>
                <a:ext uri="{FF2B5EF4-FFF2-40B4-BE49-F238E27FC236}">
                  <a16:creationId xmlns:a16="http://schemas.microsoft.com/office/drawing/2014/main" id="{FF9D73D4-653A-4E90-A0EE-153624812729}"/>
                </a:ext>
              </a:extLst>
            </p:cNvPr>
            <p:cNvCxnSpPr>
              <a:stCxn id="24" idx="1"/>
            </p:cNvCxnSpPr>
            <p:nvPr/>
          </p:nvCxnSpPr>
          <p:spPr>
            <a:xfrm flipH="1">
              <a:off x="7975600" y="2073544"/>
              <a:ext cx="1127629" cy="925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0B17B630-8C68-4662-A34D-6D60D6EC1285}"/>
              </a:ext>
            </a:extLst>
          </p:cNvPr>
          <p:cNvGrpSpPr/>
          <p:nvPr/>
        </p:nvGrpSpPr>
        <p:grpSpPr>
          <a:xfrm>
            <a:off x="6824489" y="4391270"/>
            <a:ext cx="2962817" cy="976814"/>
            <a:chOff x="8013700" y="5270500"/>
            <a:chExt cx="3151618" cy="1039060"/>
          </a:xfrm>
        </p:grpSpPr>
        <p:pic>
          <p:nvPicPr>
            <p:cNvPr id="27" name="Picture 26">
              <a:extLst>
                <a:ext uri="{FF2B5EF4-FFF2-40B4-BE49-F238E27FC236}">
                  <a16:creationId xmlns:a16="http://schemas.microsoft.com/office/drawing/2014/main" id="{91C3F3A9-0E7C-4BBB-9BD6-4690BD4FE255}"/>
                </a:ext>
              </a:extLst>
            </p:cNvPr>
            <p:cNvPicPr>
              <a:picLocks noChangeAspect="1"/>
            </p:cNvPicPr>
            <p:nvPr/>
          </p:nvPicPr>
          <p:blipFill>
            <a:blip r:embed="rId6"/>
            <a:stretch>
              <a:fillRect/>
            </a:stretch>
          </p:blipFill>
          <p:spPr>
            <a:xfrm>
              <a:off x="9189192" y="5270500"/>
              <a:ext cx="1976126" cy="1039060"/>
            </a:xfrm>
            <a:prstGeom prst="rect">
              <a:avLst/>
            </a:prstGeom>
          </p:spPr>
        </p:pic>
        <p:cxnSp>
          <p:nvCxnSpPr>
            <p:cNvPr id="28" name="Straight Arrow Connector 27">
              <a:extLst>
                <a:ext uri="{FF2B5EF4-FFF2-40B4-BE49-F238E27FC236}">
                  <a16:creationId xmlns:a16="http://schemas.microsoft.com/office/drawing/2014/main" id="{85BC4264-A8E5-4F4C-8322-01932A44D0BF}"/>
                </a:ext>
              </a:extLst>
            </p:cNvPr>
            <p:cNvCxnSpPr/>
            <p:nvPr/>
          </p:nvCxnSpPr>
          <p:spPr>
            <a:xfrm flipH="1">
              <a:off x="8013700" y="5781944"/>
              <a:ext cx="1127629" cy="925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520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Synchonicity</a:t>
            </a:r>
            <a:r>
              <a:rPr lang="en-US" dirty="0"/>
              <a:t>: ZofC</a:t>
            </a:r>
          </a:p>
        </p:txBody>
      </p:sp>
      <p:pic>
        <p:nvPicPr>
          <p:cNvPr id="3" name="Picture 2"/>
          <p:cNvPicPr>
            <a:picLocks noChangeAspect="1"/>
          </p:cNvPicPr>
          <p:nvPr/>
        </p:nvPicPr>
        <p:blipFill>
          <a:blip r:embed="rId2">
            <a:alphaModFix/>
          </a:blip>
          <a:stretch>
            <a:fillRect/>
          </a:stretch>
        </p:blipFill>
        <p:spPr>
          <a:xfrm>
            <a:off x="1524000" y="1587686"/>
            <a:ext cx="7009513" cy="4383105"/>
          </a:xfrm>
          <a:prstGeom prst="rect">
            <a:avLst/>
          </a:prstGeom>
        </p:spPr>
      </p:pic>
      <p:grpSp>
        <p:nvGrpSpPr>
          <p:cNvPr id="10" name="Group 9"/>
          <p:cNvGrpSpPr/>
          <p:nvPr/>
        </p:nvGrpSpPr>
        <p:grpSpPr>
          <a:xfrm>
            <a:off x="3342113" y="1172029"/>
            <a:ext cx="2506245" cy="4422786"/>
            <a:chOff x="3036349" y="2116815"/>
            <a:chExt cx="2490385" cy="4394797"/>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3036349" y="2116815"/>
              <a:ext cx="2490385" cy="4394797"/>
            </a:xfrm>
            <a:prstGeom prst="rect">
              <a:avLst/>
            </a:prstGeom>
          </p:spPr>
        </p:pic>
        <p:sp>
          <p:nvSpPr>
            <p:cNvPr id="12" name="Oval 11"/>
            <p:cNvSpPr/>
            <p:nvPr/>
          </p:nvSpPr>
          <p:spPr>
            <a:xfrm>
              <a:off x="4232114" y="3084997"/>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sp>
          <p:nvSpPr>
            <p:cNvPr id="13" name="Oval 12"/>
            <p:cNvSpPr/>
            <p:nvPr/>
          </p:nvSpPr>
          <p:spPr>
            <a:xfrm>
              <a:off x="4189640" y="4197799"/>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sp>
          <p:nvSpPr>
            <p:cNvPr id="14" name="Oval 13"/>
            <p:cNvSpPr/>
            <p:nvPr/>
          </p:nvSpPr>
          <p:spPr>
            <a:xfrm>
              <a:off x="4146752" y="5376078"/>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grpSp>
      <p:grpSp>
        <p:nvGrpSpPr>
          <p:cNvPr id="4" name="Group 3"/>
          <p:cNvGrpSpPr/>
          <p:nvPr/>
        </p:nvGrpSpPr>
        <p:grpSpPr>
          <a:xfrm>
            <a:off x="7131355" y="1349878"/>
            <a:ext cx="3079445" cy="1540063"/>
            <a:chOff x="7975600" y="1254444"/>
            <a:chExt cx="3275677" cy="1638200"/>
          </a:xfrm>
        </p:grpSpPr>
        <p:pic>
          <p:nvPicPr>
            <p:cNvPr id="15" name="Picture 14"/>
            <p:cNvPicPr>
              <a:picLocks noChangeAspect="1"/>
            </p:cNvPicPr>
            <p:nvPr/>
          </p:nvPicPr>
          <p:blipFill>
            <a:blip r:embed="rId5"/>
            <a:stretch>
              <a:fillRect/>
            </a:stretch>
          </p:blipFill>
          <p:spPr>
            <a:xfrm>
              <a:off x="9103229" y="1254444"/>
              <a:ext cx="2148048" cy="1638200"/>
            </a:xfrm>
            <a:prstGeom prst="rect">
              <a:avLst/>
            </a:prstGeom>
          </p:spPr>
        </p:pic>
        <p:cxnSp>
          <p:nvCxnSpPr>
            <p:cNvPr id="17" name="Straight Arrow Connector 16"/>
            <p:cNvCxnSpPr>
              <a:stCxn id="15" idx="1"/>
            </p:cNvCxnSpPr>
            <p:nvPr/>
          </p:nvCxnSpPr>
          <p:spPr>
            <a:xfrm flipH="1">
              <a:off x="7975600" y="2073544"/>
              <a:ext cx="1127629" cy="925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7164028" y="4843395"/>
            <a:ext cx="2962815" cy="976814"/>
            <a:chOff x="8013700" y="5270500"/>
            <a:chExt cx="3151616" cy="1039060"/>
          </a:xfrm>
        </p:grpSpPr>
        <p:pic>
          <p:nvPicPr>
            <p:cNvPr id="16" name="Picture 15"/>
            <p:cNvPicPr>
              <a:picLocks noChangeAspect="1"/>
            </p:cNvPicPr>
            <p:nvPr/>
          </p:nvPicPr>
          <p:blipFill>
            <a:blip r:embed="rId6"/>
            <a:stretch>
              <a:fillRect/>
            </a:stretch>
          </p:blipFill>
          <p:spPr>
            <a:xfrm>
              <a:off x="9189190" y="5270500"/>
              <a:ext cx="1976126" cy="1039060"/>
            </a:xfrm>
            <a:prstGeom prst="rect">
              <a:avLst/>
            </a:prstGeom>
          </p:spPr>
        </p:pic>
        <p:cxnSp>
          <p:nvCxnSpPr>
            <p:cNvPr id="18" name="Straight Arrow Connector 17"/>
            <p:cNvCxnSpPr/>
            <p:nvPr/>
          </p:nvCxnSpPr>
          <p:spPr>
            <a:xfrm flipH="1">
              <a:off x="8013700" y="5781944"/>
              <a:ext cx="1127629" cy="925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65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ESPRESSO ZofC</a:t>
            </a:r>
          </a:p>
        </p:txBody>
      </p:sp>
      <p:sp>
        <p:nvSpPr>
          <p:cNvPr id="11" name="Slide Number Placeholder 10">
            <a:extLst>
              <a:ext uri="{FF2B5EF4-FFF2-40B4-BE49-F238E27FC236}">
                <a16:creationId xmlns:a16="http://schemas.microsoft.com/office/drawing/2014/main" id="{3BD9F70D-F1DC-446B-A03C-A245B7FB60EF}"/>
              </a:ext>
            </a:extLst>
          </p:cNvPr>
          <p:cNvSpPr>
            <a:spLocks noGrp="1"/>
          </p:cNvSpPr>
          <p:nvPr>
            <p:ph type="sldNum" sz="quarter" idx="12"/>
          </p:nvPr>
        </p:nvSpPr>
        <p:spPr/>
        <p:txBody>
          <a:bodyPr/>
          <a:lstStyle/>
          <a:p>
            <a:fld id="{837F0426-0146-4C62-B73F-4A9BE455663A}" type="slidenum">
              <a:rPr lang="en-US" smtClean="0"/>
              <a:pPr/>
              <a:t>14</a:t>
            </a:fld>
            <a:endParaRPr lang="en-US"/>
          </a:p>
        </p:txBody>
      </p:sp>
      <p:pic>
        <p:nvPicPr>
          <p:cNvPr id="3" name="Picture 2"/>
          <p:cNvPicPr>
            <a:picLocks noChangeAspect="1"/>
          </p:cNvPicPr>
          <p:nvPr/>
        </p:nvPicPr>
        <p:blipFill>
          <a:blip r:embed="rId2"/>
          <a:stretch>
            <a:fillRect/>
          </a:stretch>
        </p:blipFill>
        <p:spPr>
          <a:xfrm>
            <a:off x="1795613" y="1726056"/>
            <a:ext cx="5917167" cy="4188660"/>
          </a:xfrm>
          <a:prstGeom prst="rect">
            <a:avLst/>
          </a:prstGeom>
        </p:spPr>
      </p:pic>
      <p:sp>
        <p:nvSpPr>
          <p:cNvPr id="4" name="Rounded Rectangle 3"/>
          <p:cNvSpPr/>
          <p:nvPr/>
        </p:nvSpPr>
        <p:spPr>
          <a:xfrm>
            <a:off x="1302512" y="4595250"/>
            <a:ext cx="3733452" cy="1427795"/>
          </a:xfrm>
          <a:prstGeom prst="round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99" dirty="0">
                <a:solidFill>
                  <a:schemeClr val="tx1"/>
                </a:solidFill>
              </a:rPr>
              <a:t>IOT/CPS</a:t>
            </a:r>
          </a:p>
        </p:txBody>
      </p:sp>
      <p:sp>
        <p:nvSpPr>
          <p:cNvPr id="5" name="Rounded Rectangle 4"/>
          <p:cNvSpPr/>
          <p:nvPr/>
        </p:nvSpPr>
        <p:spPr>
          <a:xfrm>
            <a:off x="1302512" y="1617724"/>
            <a:ext cx="6551150" cy="1939836"/>
          </a:xfrm>
          <a:prstGeom prst="roundRect">
            <a:avLst/>
          </a:prstGeom>
          <a:solidFill>
            <a:schemeClr val="accent6">
              <a:lumMod val="75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99" dirty="0">
                <a:solidFill>
                  <a:schemeClr val="tx1"/>
                </a:solidFill>
              </a:rPr>
              <a:t>Access Services and </a:t>
            </a:r>
          </a:p>
          <a:p>
            <a:pPr algn="ctr"/>
            <a:r>
              <a:rPr lang="en-US" sz="1899" dirty="0">
                <a:solidFill>
                  <a:schemeClr val="tx1"/>
                </a:solidFill>
              </a:rPr>
              <a:t>Domain Services</a:t>
            </a:r>
          </a:p>
        </p:txBody>
      </p:sp>
      <p:sp>
        <p:nvSpPr>
          <p:cNvPr id="6" name="Rounded Rectangle 5"/>
          <p:cNvSpPr/>
          <p:nvPr/>
        </p:nvSpPr>
        <p:spPr>
          <a:xfrm>
            <a:off x="457201" y="3768890"/>
            <a:ext cx="7114690" cy="633983"/>
          </a:xfrm>
          <a:prstGeom prst="roundRect">
            <a:avLst/>
          </a:prstGeom>
          <a:solidFill>
            <a:srgbClr val="00B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99" i="1" dirty="0">
                <a:solidFill>
                  <a:schemeClr val="tx1"/>
                </a:solidFill>
              </a:rPr>
              <a:t>Data Lake</a:t>
            </a:r>
          </a:p>
        </p:txBody>
      </p:sp>
      <p:sp>
        <p:nvSpPr>
          <p:cNvPr id="7" name="TextBox 6"/>
          <p:cNvSpPr txBox="1"/>
          <p:nvPr/>
        </p:nvSpPr>
        <p:spPr>
          <a:xfrm>
            <a:off x="7794517" y="3776019"/>
            <a:ext cx="1222481" cy="356722"/>
          </a:xfrm>
          <a:prstGeom prst="rect">
            <a:avLst/>
          </a:prstGeom>
          <a:noFill/>
        </p:spPr>
        <p:txBody>
          <a:bodyPr wrap="none" rtlCol="0">
            <a:spAutoFit/>
          </a:bodyPr>
          <a:lstStyle/>
          <a:p>
            <a:r>
              <a:rPr lang="en-US" sz="1899" dirty="0"/>
              <a:t>Data Zone</a:t>
            </a:r>
          </a:p>
        </p:txBody>
      </p:sp>
      <p:sp>
        <p:nvSpPr>
          <p:cNvPr id="10" name="Rounded Rectangle 9"/>
          <p:cNvSpPr/>
          <p:nvPr/>
        </p:nvSpPr>
        <p:spPr>
          <a:xfrm>
            <a:off x="5176839" y="4595250"/>
            <a:ext cx="2042838" cy="1427795"/>
          </a:xfrm>
          <a:prstGeom prst="round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99" dirty="0">
                <a:solidFill>
                  <a:schemeClr val="tx1"/>
                </a:solidFill>
              </a:rPr>
              <a:t>Other</a:t>
            </a:r>
          </a:p>
        </p:txBody>
      </p:sp>
      <p:grpSp>
        <p:nvGrpSpPr>
          <p:cNvPr id="26" name="Group 25"/>
          <p:cNvGrpSpPr/>
          <p:nvPr/>
        </p:nvGrpSpPr>
        <p:grpSpPr>
          <a:xfrm>
            <a:off x="2028409" y="1949015"/>
            <a:ext cx="2436242" cy="4299249"/>
            <a:chOff x="3036349" y="2116815"/>
            <a:chExt cx="2490385" cy="4394797"/>
          </a:xfrm>
        </p:grpSpPr>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3036349" y="2116815"/>
              <a:ext cx="2490385" cy="4394797"/>
            </a:xfrm>
            <a:prstGeom prst="rect">
              <a:avLst/>
            </a:prstGeom>
          </p:spPr>
        </p:pic>
        <p:sp>
          <p:nvSpPr>
            <p:cNvPr id="23" name="Oval 22"/>
            <p:cNvSpPr/>
            <p:nvPr/>
          </p:nvSpPr>
          <p:spPr>
            <a:xfrm>
              <a:off x="4232114" y="3084997"/>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sp>
          <p:nvSpPr>
            <p:cNvPr id="24" name="Oval 23"/>
            <p:cNvSpPr/>
            <p:nvPr/>
          </p:nvSpPr>
          <p:spPr>
            <a:xfrm>
              <a:off x="4189640" y="4197799"/>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sp>
          <p:nvSpPr>
            <p:cNvPr id="25" name="Oval 24"/>
            <p:cNvSpPr/>
            <p:nvPr/>
          </p:nvSpPr>
          <p:spPr>
            <a:xfrm>
              <a:off x="4146752" y="5376078"/>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64406">
                <a:defRPr/>
              </a:pPr>
              <a:endParaRPr lang="en-US" sz="1899">
                <a:solidFill>
                  <a:prstClr val="white"/>
                </a:solidFill>
                <a:latin typeface="Arial"/>
              </a:endParaRPr>
            </a:p>
          </p:txBody>
        </p:sp>
      </p:grpSp>
      <p:sp>
        <p:nvSpPr>
          <p:cNvPr id="9" name="TextBox 8"/>
          <p:cNvSpPr txBox="1"/>
          <p:nvPr/>
        </p:nvSpPr>
        <p:spPr>
          <a:xfrm>
            <a:off x="7794515" y="2386113"/>
            <a:ext cx="1197204" cy="356722"/>
          </a:xfrm>
          <a:prstGeom prst="rect">
            <a:avLst/>
          </a:prstGeom>
          <a:noFill/>
        </p:spPr>
        <p:txBody>
          <a:bodyPr wrap="none" rtlCol="0">
            <a:spAutoFit/>
          </a:bodyPr>
          <a:lstStyle/>
          <a:p>
            <a:r>
              <a:rPr lang="en-US" sz="1899" dirty="0" err="1"/>
              <a:t>Appl</a:t>
            </a:r>
            <a:r>
              <a:rPr lang="en-US" sz="1899" dirty="0"/>
              <a:t> Zone</a:t>
            </a:r>
          </a:p>
        </p:txBody>
      </p:sp>
      <p:grpSp>
        <p:nvGrpSpPr>
          <p:cNvPr id="14" name="Group 13">
            <a:extLst>
              <a:ext uri="{FF2B5EF4-FFF2-40B4-BE49-F238E27FC236}">
                <a16:creationId xmlns:a16="http://schemas.microsoft.com/office/drawing/2014/main" id="{16A554FD-C007-4CA7-BD89-EA673921271D}"/>
              </a:ext>
            </a:extLst>
          </p:cNvPr>
          <p:cNvGrpSpPr/>
          <p:nvPr/>
        </p:nvGrpSpPr>
        <p:grpSpPr>
          <a:xfrm>
            <a:off x="8002427" y="1371600"/>
            <a:ext cx="3204460" cy="1602585"/>
            <a:chOff x="8002427" y="1371600"/>
            <a:chExt cx="3204460" cy="1602585"/>
          </a:xfrm>
        </p:grpSpPr>
        <p:pic>
          <p:nvPicPr>
            <p:cNvPr id="27" name="Picture 26"/>
            <p:cNvPicPr>
              <a:picLocks noChangeAspect="1"/>
            </p:cNvPicPr>
            <p:nvPr/>
          </p:nvPicPr>
          <p:blipFill>
            <a:blip r:embed="rId5"/>
            <a:stretch>
              <a:fillRect/>
            </a:stretch>
          </p:blipFill>
          <p:spPr>
            <a:xfrm>
              <a:off x="9105540" y="1371600"/>
              <a:ext cx="2101347" cy="1602585"/>
            </a:xfrm>
            <a:prstGeom prst="rect">
              <a:avLst/>
            </a:prstGeom>
          </p:spPr>
        </p:pic>
        <p:cxnSp>
          <p:nvCxnSpPr>
            <p:cNvPr id="29" name="Straight Arrow Connector 28"/>
            <p:cNvCxnSpPr>
              <a:stCxn id="27" idx="1"/>
            </p:cNvCxnSpPr>
            <p:nvPr/>
          </p:nvCxnSpPr>
          <p:spPr>
            <a:xfrm flipH="1">
              <a:off x="8002427" y="2172893"/>
              <a:ext cx="1103113" cy="9055"/>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7794517" y="4872422"/>
            <a:ext cx="1436586" cy="356722"/>
          </a:xfrm>
          <a:prstGeom prst="rect">
            <a:avLst/>
          </a:prstGeom>
          <a:noFill/>
        </p:spPr>
        <p:txBody>
          <a:bodyPr wrap="none" rtlCol="0">
            <a:spAutoFit/>
          </a:bodyPr>
          <a:lstStyle/>
          <a:p>
            <a:r>
              <a:rPr lang="en-US" sz="1899" dirty="0"/>
              <a:t>Device Zone</a:t>
            </a:r>
          </a:p>
        </p:txBody>
      </p:sp>
      <p:grpSp>
        <p:nvGrpSpPr>
          <p:cNvPr id="15" name="Group 14">
            <a:extLst>
              <a:ext uri="{FF2B5EF4-FFF2-40B4-BE49-F238E27FC236}">
                <a16:creationId xmlns:a16="http://schemas.microsoft.com/office/drawing/2014/main" id="{C0113C7E-D99D-4238-98FA-5A813958B725}"/>
              </a:ext>
            </a:extLst>
          </p:cNvPr>
          <p:cNvGrpSpPr/>
          <p:nvPr/>
        </p:nvGrpSpPr>
        <p:grpSpPr>
          <a:xfrm>
            <a:off x="7858951" y="4945398"/>
            <a:ext cx="3112697" cy="1016471"/>
            <a:chOff x="7858951" y="4945398"/>
            <a:chExt cx="3112697" cy="1016471"/>
          </a:xfrm>
        </p:grpSpPr>
        <p:pic>
          <p:nvPicPr>
            <p:cNvPr id="28" name="Picture 27"/>
            <p:cNvPicPr>
              <a:picLocks noChangeAspect="1"/>
            </p:cNvPicPr>
            <p:nvPr/>
          </p:nvPicPr>
          <p:blipFill>
            <a:blip r:embed="rId6"/>
            <a:stretch>
              <a:fillRect/>
            </a:stretch>
          </p:blipFill>
          <p:spPr>
            <a:xfrm>
              <a:off x="9038485" y="4945398"/>
              <a:ext cx="1933163" cy="1016471"/>
            </a:xfrm>
            <a:prstGeom prst="rect">
              <a:avLst/>
            </a:prstGeom>
          </p:spPr>
        </p:pic>
        <p:cxnSp>
          <p:nvCxnSpPr>
            <p:cNvPr id="30" name="Straight Arrow Connector 29"/>
            <p:cNvCxnSpPr/>
            <p:nvPr/>
          </p:nvCxnSpPr>
          <p:spPr>
            <a:xfrm flipH="1">
              <a:off x="7858951" y="5534460"/>
              <a:ext cx="1103113" cy="9055"/>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784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0" grpId="0" animBg="1"/>
      <p:bldP spid="9"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5446B7-CDA9-435C-B074-F4446E50230B}"/>
              </a:ext>
            </a:extLst>
          </p:cNvPr>
          <p:cNvSpPr>
            <a:spLocks noGrp="1"/>
          </p:cNvSpPr>
          <p:nvPr>
            <p:ph type="title"/>
          </p:nvPr>
        </p:nvSpPr>
        <p:spPr/>
        <p:txBody>
          <a:bodyPr/>
          <a:lstStyle/>
          <a:p>
            <a:r>
              <a:rPr lang="en-US" dirty="0" err="1"/>
              <a:t>ApplicationFramework</a:t>
            </a:r>
            <a:r>
              <a:rPr lang="en-US" dirty="0"/>
              <a:t> Tool</a:t>
            </a:r>
          </a:p>
        </p:txBody>
      </p:sp>
      <p:sp>
        <p:nvSpPr>
          <p:cNvPr id="6" name="Text Placeholder 5">
            <a:extLst>
              <a:ext uri="{FF2B5EF4-FFF2-40B4-BE49-F238E27FC236}">
                <a16:creationId xmlns:a16="http://schemas.microsoft.com/office/drawing/2014/main" id="{B765BA04-8702-409B-9F73-85B95CE4A4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B007C1-EB19-477A-91CA-5D0B67B0CE07}"/>
              </a:ext>
            </a:extLst>
          </p:cNvPr>
          <p:cNvSpPr>
            <a:spLocks noGrp="1"/>
          </p:cNvSpPr>
          <p:nvPr>
            <p:ph type="sldNum" sz="quarter" idx="12"/>
          </p:nvPr>
        </p:nvSpPr>
        <p:spPr/>
        <p:txBody>
          <a:bodyPr/>
          <a:lstStyle/>
          <a:p>
            <a:fld id="{837F0426-0146-4C62-B73F-4A9BE455663A}" type="slidenum">
              <a:rPr lang="en-US" smtClean="0"/>
              <a:pPr/>
              <a:t>15</a:t>
            </a:fld>
            <a:endParaRPr lang="en-US"/>
          </a:p>
        </p:txBody>
      </p:sp>
    </p:spTree>
    <p:extLst>
      <p:ext uri="{BB962C8B-B14F-4D97-AF65-F5344CB8AC3E}">
        <p14:creationId xmlns:p14="http://schemas.microsoft.com/office/powerpoint/2010/main" val="1214366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E68E-2800-4B08-AFE8-4D8749B001F6}"/>
              </a:ext>
            </a:extLst>
          </p:cNvPr>
          <p:cNvSpPr>
            <a:spLocks noGrp="1"/>
          </p:cNvSpPr>
          <p:nvPr>
            <p:ph type="title"/>
          </p:nvPr>
        </p:nvSpPr>
        <p:spPr>
          <a:xfrm>
            <a:off x="503853" y="178513"/>
            <a:ext cx="10515600" cy="1325563"/>
          </a:xfrm>
        </p:spPr>
        <p:txBody>
          <a:bodyPr/>
          <a:lstStyle/>
          <a:p>
            <a:r>
              <a:rPr lang="en-US" dirty="0">
                <a:solidFill>
                  <a:schemeClr val="accent5">
                    <a:lumMod val="75000"/>
                  </a:schemeClr>
                </a:solidFill>
                <a:latin typeface="Century Gothic" panose="020B0502020202020204" pitchFamily="34" charset="0"/>
              </a:rPr>
              <a:t>Smart City Applicat</a:t>
            </a:r>
            <a:r>
              <a:rPr lang="en-US" altLang="zh-CN" dirty="0">
                <a:solidFill>
                  <a:schemeClr val="accent5">
                    <a:lumMod val="75000"/>
                  </a:schemeClr>
                </a:solidFill>
                <a:latin typeface="Century Gothic" panose="020B0502020202020204" pitchFamily="34" charset="0"/>
              </a:rPr>
              <a:t>ion Framework</a:t>
            </a:r>
            <a:endParaRPr lang="en-US" dirty="0">
              <a:solidFill>
                <a:schemeClr val="accent5">
                  <a:lumMod val="7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EE402BC9-7300-4528-8736-5DA42288538B}"/>
              </a:ext>
            </a:extLst>
          </p:cNvPr>
          <p:cNvSpPr>
            <a:spLocks noGrp="1"/>
          </p:cNvSpPr>
          <p:nvPr>
            <p:ph idx="1"/>
          </p:nvPr>
        </p:nvSpPr>
        <p:spPr>
          <a:xfrm>
            <a:off x="457200" y="1447800"/>
            <a:ext cx="11565294" cy="4953000"/>
          </a:xfrm>
        </p:spPr>
        <p:txBody>
          <a:bodyPr>
            <a:normAutofit/>
          </a:bodyPr>
          <a:lstStyle/>
          <a:p>
            <a:pPr marL="0" indent="0">
              <a:buNone/>
            </a:pPr>
            <a:r>
              <a:rPr lang="en-US" sz="2400" b="1" u="sng" dirty="0">
                <a:latin typeface="Century Gothic" panose="020B0502020202020204" pitchFamily="34" charset="0"/>
              </a:rPr>
              <a:t>Objectives:</a:t>
            </a:r>
            <a:endParaRPr lang="en-US" sz="2400" dirty="0">
              <a:latin typeface="Century Gothic" panose="020B0502020202020204" pitchFamily="34" charset="0"/>
            </a:endParaRPr>
          </a:p>
          <a:p>
            <a:pPr lvl="0"/>
            <a:r>
              <a:rPr lang="en-US" sz="2400" dirty="0">
                <a:latin typeface="Century Gothic" panose="020B0502020202020204" pitchFamily="34" charset="0"/>
              </a:rPr>
              <a:t>Evaluating a list of cases that they are implementing in order to better manage their resources and deliver services to their citizenry.</a:t>
            </a:r>
          </a:p>
          <a:p>
            <a:pPr lvl="0"/>
            <a:endParaRPr lang="en-US" sz="2400" dirty="0">
              <a:latin typeface="Century Gothic" panose="020B0502020202020204" pitchFamily="34" charset="0"/>
            </a:endParaRPr>
          </a:p>
          <a:p>
            <a:pPr lvl="0"/>
            <a:r>
              <a:rPr lang="en-US" sz="2400" dirty="0">
                <a:latin typeface="Century Gothic" panose="020B0502020202020204" pitchFamily="34" charset="0"/>
              </a:rPr>
              <a:t>Identifying the needs and priorities of a city and assess on whether the city is ready from a technical point of view for absorbing "smarts”.</a:t>
            </a:r>
          </a:p>
          <a:p>
            <a:pPr lvl="0"/>
            <a:endParaRPr lang="en-US" sz="2400" dirty="0">
              <a:latin typeface="Century Gothic" panose="020B0502020202020204" pitchFamily="34" charset="0"/>
            </a:endParaRPr>
          </a:p>
          <a:p>
            <a:pPr lvl="0"/>
            <a:r>
              <a:rPr lang="en-US" sz="2400" dirty="0">
                <a:latin typeface="Century Gothic" panose="020B0502020202020204" pitchFamily="34" charset="0"/>
              </a:rPr>
              <a:t>Measuring the benefits that can be expected from the solutions evaluated and/or determine whether the goals (benefits) have been accomplished </a:t>
            </a: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32448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C8C7CFA-7E01-4CEF-A354-28E8C8E4F2AF}"/>
              </a:ext>
            </a:extLst>
          </p:cNvPr>
          <p:cNvGraphicFramePr>
            <a:graphicFrameLocks noGrp="1"/>
          </p:cNvGraphicFramePr>
          <p:nvPr>
            <p:ph idx="1"/>
            <p:extLst/>
          </p:nvPr>
        </p:nvGraphicFramePr>
        <p:xfrm>
          <a:off x="270588" y="167951"/>
          <a:ext cx="11650824" cy="6522098"/>
        </p:xfrm>
        <a:graphic>
          <a:graphicData uri="http://schemas.openxmlformats.org/drawingml/2006/table">
            <a:tbl>
              <a:tblPr firstRow="1" bandRow="1">
                <a:tableStyleId>{5C22544A-7EE6-4342-B048-85BDC9FD1C3A}</a:tableStyleId>
              </a:tblPr>
              <a:tblGrid>
                <a:gridCol w="5825412">
                  <a:extLst>
                    <a:ext uri="{9D8B030D-6E8A-4147-A177-3AD203B41FA5}">
                      <a16:colId xmlns:a16="http://schemas.microsoft.com/office/drawing/2014/main" val="2803419943"/>
                    </a:ext>
                  </a:extLst>
                </a:gridCol>
                <a:gridCol w="5825412">
                  <a:extLst>
                    <a:ext uri="{9D8B030D-6E8A-4147-A177-3AD203B41FA5}">
                      <a16:colId xmlns:a16="http://schemas.microsoft.com/office/drawing/2014/main" val="1704486378"/>
                    </a:ext>
                  </a:extLst>
                </a:gridCol>
              </a:tblGrid>
              <a:tr h="465865">
                <a:tc>
                  <a:txBody>
                    <a:bodyPr/>
                    <a:lstStyle/>
                    <a:p>
                      <a:pPr>
                        <a:spcBef>
                          <a:spcPts val="900"/>
                        </a:spcBef>
                        <a:spcAft>
                          <a:spcPts val="900"/>
                        </a:spcAft>
                      </a:pPr>
                      <a:r>
                        <a:rPr lang="en-US" sz="2800" dirty="0">
                          <a:effectLst/>
                          <a:latin typeface="+mn-lt"/>
                        </a:rPr>
                        <a:t>Dimension</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Bef>
                          <a:spcPts val="900"/>
                        </a:spcBef>
                        <a:spcAft>
                          <a:spcPts val="900"/>
                        </a:spcAft>
                      </a:pPr>
                      <a:r>
                        <a:rPr lang="en-US" sz="2800" dirty="0">
                          <a:effectLst/>
                          <a:latin typeface="+mn-lt"/>
                        </a:rPr>
                        <a:t>Description</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156333"/>
                  </a:ext>
                </a:extLst>
              </a:tr>
              <a:tr h="2329320">
                <a:tc>
                  <a:txBody>
                    <a:bodyPr/>
                    <a:lstStyle/>
                    <a:p>
                      <a:pPr>
                        <a:spcBef>
                          <a:spcPts val="900"/>
                        </a:spcBef>
                        <a:spcAft>
                          <a:spcPts val="900"/>
                        </a:spcAft>
                      </a:pPr>
                      <a:r>
                        <a:rPr lang="en-US" sz="2800" dirty="0">
                          <a:effectLst/>
                          <a:latin typeface="+mn-lt"/>
                        </a:rPr>
                        <a:t>Breadth: List of applications and related metrics</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Bef>
                          <a:spcPts val="900"/>
                        </a:spcBef>
                        <a:spcAft>
                          <a:spcPts val="900"/>
                        </a:spcAft>
                      </a:pPr>
                      <a:r>
                        <a:rPr lang="en-US" sz="2800" dirty="0">
                          <a:effectLst/>
                          <a:latin typeface="+mn-lt"/>
                        </a:rPr>
                        <a:t>It consists of both a framework (metrics + tool) for evaluating the breadth (elaborated on the basis of existing models) and the list of evaluated applications</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6515479"/>
                  </a:ext>
                </a:extLst>
              </a:tr>
              <a:tr h="2329320">
                <a:tc>
                  <a:txBody>
                    <a:bodyPr/>
                    <a:lstStyle/>
                    <a:p>
                      <a:pPr>
                        <a:spcBef>
                          <a:spcPts val="900"/>
                        </a:spcBef>
                        <a:spcAft>
                          <a:spcPts val="900"/>
                        </a:spcAft>
                      </a:pPr>
                      <a:r>
                        <a:rPr lang="en-US" sz="2800">
                          <a:effectLst/>
                          <a:latin typeface="+mn-lt"/>
                        </a:rPr>
                        <a:t>Readiness: A framework for assessing City’s Readiness</a:t>
                      </a:r>
                      <a:endParaRPr lang="en-US"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Bef>
                          <a:spcPts val="900"/>
                        </a:spcBef>
                        <a:spcAft>
                          <a:spcPts val="900"/>
                        </a:spcAft>
                      </a:pPr>
                      <a:r>
                        <a:rPr lang="en-US" sz="2800">
                          <a:effectLst/>
                          <a:latin typeface="+mn-lt"/>
                        </a:rPr>
                        <a:t>A List of Metrics + a tool to Assess the Readiness of Cities to Absorb Smart City Applications (elaborated on the basis of existing maturity models)</a:t>
                      </a:r>
                      <a:endParaRPr lang="en-US" sz="2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0330482"/>
                  </a:ext>
                </a:extLst>
              </a:tr>
              <a:tr h="1397593">
                <a:tc>
                  <a:txBody>
                    <a:bodyPr/>
                    <a:lstStyle/>
                    <a:p>
                      <a:pPr>
                        <a:spcBef>
                          <a:spcPts val="900"/>
                        </a:spcBef>
                        <a:spcAft>
                          <a:spcPts val="900"/>
                        </a:spcAft>
                      </a:pPr>
                      <a:r>
                        <a:rPr lang="en-US" sz="2800">
                          <a:effectLst/>
                          <a:latin typeface="+mn-lt"/>
                        </a:rPr>
                        <a:t>Benefits: A Framework to Measure Benefits</a:t>
                      </a:r>
                      <a:endParaRPr lang="en-US"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Bef>
                          <a:spcPts val="900"/>
                        </a:spcBef>
                        <a:spcAft>
                          <a:spcPts val="900"/>
                        </a:spcAft>
                      </a:pPr>
                      <a:r>
                        <a:rPr lang="en-US" sz="2800" dirty="0">
                          <a:effectLst/>
                          <a:latin typeface="+mn-lt"/>
                        </a:rPr>
                        <a:t>Metrics + tool for measuring benefits that can be derived from Assimilated Applications</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8832329"/>
                  </a:ext>
                </a:extLst>
              </a:tr>
            </a:tbl>
          </a:graphicData>
        </a:graphic>
      </p:graphicFrame>
    </p:spTree>
    <p:extLst>
      <p:ext uri="{BB962C8B-B14F-4D97-AF65-F5344CB8AC3E}">
        <p14:creationId xmlns:p14="http://schemas.microsoft.com/office/powerpoint/2010/main" val="320265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9614-4D6C-403B-9401-005200A33B91}"/>
              </a:ext>
            </a:extLst>
          </p:cNvPr>
          <p:cNvSpPr>
            <a:spLocks noGrp="1"/>
          </p:cNvSpPr>
          <p:nvPr>
            <p:ph type="title"/>
          </p:nvPr>
        </p:nvSpPr>
        <p:spPr>
          <a:xfrm>
            <a:off x="503853" y="290480"/>
            <a:ext cx="10515600" cy="1325563"/>
          </a:xfrm>
        </p:spPr>
        <p:txBody>
          <a:bodyPr/>
          <a:lstStyle/>
          <a:p>
            <a:r>
              <a:rPr lang="en-US" dirty="0">
                <a:solidFill>
                  <a:schemeClr val="accent5">
                    <a:lumMod val="75000"/>
                  </a:schemeClr>
                </a:solidFill>
                <a:latin typeface="Century Gothic" panose="020B0502020202020204" pitchFamily="34" charset="0"/>
              </a:rPr>
              <a:t>Evaluate Breadth</a:t>
            </a:r>
          </a:p>
        </p:txBody>
      </p:sp>
      <p:sp>
        <p:nvSpPr>
          <p:cNvPr id="3" name="Content Placeholder 2">
            <a:extLst>
              <a:ext uri="{FF2B5EF4-FFF2-40B4-BE49-F238E27FC236}">
                <a16:creationId xmlns:a16="http://schemas.microsoft.com/office/drawing/2014/main" id="{8380BB8F-0EF6-4E16-883B-60DD5ECC2A08}"/>
              </a:ext>
            </a:extLst>
          </p:cNvPr>
          <p:cNvSpPr>
            <a:spLocks noGrp="1"/>
          </p:cNvSpPr>
          <p:nvPr>
            <p:ph idx="1"/>
          </p:nvPr>
        </p:nvSpPr>
        <p:spPr>
          <a:xfrm>
            <a:off x="503853" y="1522082"/>
            <a:ext cx="11688147" cy="5032375"/>
          </a:xfrm>
        </p:spPr>
        <p:txBody>
          <a:bodyPr/>
          <a:lstStyle/>
          <a:p>
            <a:pPr marL="0" indent="0">
              <a:buNone/>
            </a:pPr>
            <a:r>
              <a:rPr lang="en-US" b="1" u="sng" dirty="0">
                <a:latin typeface="Century Gothic" panose="020B0502020202020204" pitchFamily="34" charset="0"/>
              </a:rPr>
              <a:t>Objectives:</a:t>
            </a:r>
          </a:p>
          <a:p>
            <a:endParaRPr lang="en-US" dirty="0">
              <a:latin typeface="Century Gothic" panose="020B0502020202020204" pitchFamily="34" charset="0"/>
            </a:endParaRPr>
          </a:p>
          <a:p>
            <a:pPr lvl="0"/>
            <a:r>
              <a:rPr lang="en-US" dirty="0">
                <a:latin typeface="Century Gothic" panose="020B0502020202020204" pitchFamily="34" charset="0"/>
              </a:rPr>
              <a:t>Definition of an approach for evaluating the breadth of applications: this approach will be developed starting from some existing models</a:t>
            </a:r>
          </a:p>
          <a:p>
            <a:pPr lvl="0"/>
            <a:endParaRPr lang="en-US" dirty="0">
              <a:latin typeface="Century Gothic" panose="020B0502020202020204" pitchFamily="34" charset="0"/>
            </a:endParaRPr>
          </a:p>
          <a:p>
            <a:pPr lvl="0"/>
            <a:r>
              <a:rPr lang="en-US" dirty="0">
                <a:latin typeface="Century Gothic" panose="020B0502020202020204" pitchFamily="34" charset="0"/>
              </a:rPr>
              <a:t>Definition of a framework for evaluating the breadth of applications: practically this framework will be a software tool, based on the defined evaluation approach.</a:t>
            </a:r>
          </a:p>
          <a:p>
            <a:pPr marL="0"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170113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66FF13-1685-4EAB-A450-1C42252D129E}"/>
              </a:ext>
            </a:extLst>
          </p:cNvPr>
          <p:cNvGraphicFramePr>
            <a:graphicFrameLocks noGrp="1"/>
          </p:cNvGraphicFramePr>
          <p:nvPr>
            <p:extLst/>
          </p:nvPr>
        </p:nvGraphicFramePr>
        <p:xfrm>
          <a:off x="0" y="0"/>
          <a:ext cx="12192000" cy="6339840"/>
        </p:xfrm>
        <a:graphic>
          <a:graphicData uri="http://schemas.openxmlformats.org/drawingml/2006/table">
            <a:tbl>
              <a:tblPr firstRow="1" firstCol="1" bandRow="1">
                <a:tableStyleId>{5C22544A-7EE6-4342-B048-85BDC9FD1C3A}</a:tableStyleId>
              </a:tblPr>
              <a:tblGrid>
                <a:gridCol w="1271828">
                  <a:extLst>
                    <a:ext uri="{9D8B030D-6E8A-4147-A177-3AD203B41FA5}">
                      <a16:colId xmlns:a16="http://schemas.microsoft.com/office/drawing/2014/main" val="59382018"/>
                    </a:ext>
                  </a:extLst>
                </a:gridCol>
                <a:gridCol w="2805899">
                  <a:extLst>
                    <a:ext uri="{9D8B030D-6E8A-4147-A177-3AD203B41FA5}">
                      <a16:colId xmlns:a16="http://schemas.microsoft.com/office/drawing/2014/main" val="3434852866"/>
                    </a:ext>
                  </a:extLst>
                </a:gridCol>
                <a:gridCol w="4305533">
                  <a:extLst>
                    <a:ext uri="{9D8B030D-6E8A-4147-A177-3AD203B41FA5}">
                      <a16:colId xmlns:a16="http://schemas.microsoft.com/office/drawing/2014/main" val="1096443079"/>
                    </a:ext>
                  </a:extLst>
                </a:gridCol>
                <a:gridCol w="3808740">
                  <a:extLst>
                    <a:ext uri="{9D8B030D-6E8A-4147-A177-3AD203B41FA5}">
                      <a16:colId xmlns:a16="http://schemas.microsoft.com/office/drawing/2014/main" val="3534518431"/>
                    </a:ext>
                  </a:extLst>
                </a:gridCol>
              </a:tblGrid>
              <a:tr h="222738">
                <a:tc gridSpan="4">
                  <a:txBody>
                    <a:bodyPr/>
                    <a:lstStyle/>
                    <a:p>
                      <a:pPr>
                        <a:spcBef>
                          <a:spcPts val="600"/>
                        </a:spcBef>
                        <a:spcAft>
                          <a:spcPts val="0"/>
                        </a:spcAft>
                      </a:pPr>
                      <a:r>
                        <a:rPr lang="en-GB" sz="1600" dirty="0">
                          <a:solidFill>
                            <a:schemeClr val="tx1"/>
                          </a:solidFill>
                          <a:effectLst/>
                        </a:rPr>
                        <a:t>List of </a:t>
                      </a:r>
                      <a:r>
                        <a:rPr lang="en-GB" sz="1600" dirty="0">
                          <a:solidFill>
                            <a:srgbClr val="FF0000"/>
                          </a:solidFill>
                          <a:effectLst/>
                        </a:rPr>
                        <a:t>Requirements</a:t>
                      </a:r>
                      <a:r>
                        <a:rPr lang="en-GB" sz="1600" dirty="0">
                          <a:solidFill>
                            <a:schemeClr val="tx1"/>
                          </a:solidFill>
                          <a:effectLst/>
                        </a:rPr>
                        <a:t> for the following kind of Smart City applications (Built Environment/ Smart Building)</a:t>
                      </a:r>
                      <a:endParaRPr lang="en-US" sz="1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0045559"/>
                  </a:ext>
                </a:extLst>
              </a:tr>
              <a:tr h="445477">
                <a:tc>
                  <a:txBody>
                    <a:bodyPr/>
                    <a:lstStyle/>
                    <a:p>
                      <a:pPr>
                        <a:spcBef>
                          <a:spcPts val="600"/>
                        </a:spcBef>
                        <a:spcAft>
                          <a:spcPts val="0"/>
                        </a:spcAft>
                      </a:pPr>
                      <a:r>
                        <a:rPr lang="en-GB" sz="1600" dirty="0">
                          <a:effectLst/>
                        </a:rPr>
                        <a:t>Aspect</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Concern</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Abstract requirements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Specific implementation</a:t>
                      </a:r>
                      <a:br>
                        <a:rPr lang="en-GB" sz="1600" dirty="0">
                          <a:effectLst/>
                        </a:rPr>
                      </a:br>
                      <a:r>
                        <a:rPr lang="en-GB" sz="1600" dirty="0">
                          <a:effectLst/>
                        </a:rPr>
                        <a:t>requirements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36469510"/>
                  </a:ext>
                </a:extLst>
              </a:tr>
              <a:tr h="445477">
                <a:tc>
                  <a:txBody>
                    <a:bodyPr/>
                    <a:lstStyle/>
                    <a:p>
                      <a:pPr>
                        <a:spcBef>
                          <a:spcPts val="600"/>
                        </a:spcBef>
                        <a:spcAft>
                          <a:spcPts val="0"/>
                        </a:spcAft>
                      </a:pPr>
                      <a:r>
                        <a:rPr lang="en-GB" sz="1600">
                          <a:effectLst/>
                        </a:rPr>
                        <a:t>Functional</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Actuation</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 - to control building energy systems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 - actuation capabilities</a:t>
                      </a:r>
                      <a:br>
                        <a:rPr lang="en-GB" sz="1600" dirty="0">
                          <a:effectLst/>
                        </a:rPr>
                      </a:br>
                      <a:r>
                        <a:rPr lang="en-GB" sz="1600" dirty="0">
                          <a:effectLst/>
                        </a:rPr>
                        <a:t> - smart devices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511858"/>
                  </a:ext>
                </a:extLst>
              </a:tr>
              <a:tr h="445477">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Communication</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capacity to exchange information internal to the system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Home management systems</a:t>
                      </a:r>
                      <a:br>
                        <a:rPr lang="en-GB" sz="1600">
                          <a:effectLst/>
                        </a:rPr>
                      </a:br>
                      <a:r>
                        <a:rPr lang="en-GB" sz="1600">
                          <a:effectLst/>
                        </a:rPr>
                        <a:t> - Sensor network</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3107856"/>
                  </a:ext>
                </a:extLst>
              </a:tr>
              <a:tr h="1113692">
                <a:tc>
                  <a:txBody>
                    <a:bodyPr/>
                    <a:lstStyle/>
                    <a:p>
                      <a:pPr>
                        <a:spcBef>
                          <a:spcPts val="600"/>
                        </a:spcBef>
                        <a:spcAft>
                          <a:spcPts val="0"/>
                        </a:spcAft>
                      </a:pPr>
                      <a:r>
                        <a:rPr lang="en-GB" sz="16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Functionality</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 - energy management</a:t>
                      </a:r>
                      <a:br>
                        <a:rPr lang="en-GB" sz="1600" dirty="0">
                          <a:effectLst/>
                        </a:rPr>
                      </a:br>
                      <a:r>
                        <a:rPr lang="en-GB" sz="1600" dirty="0">
                          <a:effectLst/>
                        </a:rPr>
                        <a:t> - alarm management</a:t>
                      </a:r>
                      <a:br>
                        <a:rPr lang="en-GB" sz="1600" dirty="0">
                          <a:effectLst/>
                        </a:rPr>
                      </a:br>
                      <a:r>
                        <a:rPr lang="en-GB" sz="1600" dirty="0">
                          <a:effectLst/>
                        </a:rPr>
                        <a:t> - fault detection and diagnosis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Automation and</a:t>
                      </a:r>
                      <a:br>
                        <a:rPr lang="en-GB" sz="1600">
                          <a:effectLst/>
                        </a:rPr>
                      </a:br>
                      <a:r>
                        <a:rPr lang="en-GB" sz="1600">
                          <a:effectLst/>
                        </a:rPr>
                        <a:t>real-time analytics</a:t>
                      </a:r>
                      <a:br>
                        <a:rPr lang="en-GB" sz="1600">
                          <a:effectLst/>
                        </a:rPr>
                      </a:br>
                      <a:r>
                        <a:rPr lang="en-GB" sz="1600">
                          <a:effectLst/>
                        </a:rPr>
                        <a:t> - integration with</a:t>
                      </a:r>
                      <a:br>
                        <a:rPr lang="en-GB" sz="1600">
                          <a:effectLst/>
                        </a:rPr>
                      </a:br>
                      <a:r>
                        <a:rPr lang="en-GB" sz="1600">
                          <a:effectLst/>
                        </a:rPr>
                        <a:t>utilities and city</a:t>
                      </a:r>
                      <a:br>
                        <a:rPr lang="en-GB" sz="1600">
                          <a:effectLst/>
                        </a:rPr>
                      </a:br>
                      <a:r>
                        <a:rPr lang="en-GB" sz="1600">
                          <a:effectLst/>
                        </a:rPr>
                        <a:t>infrastructure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1796283"/>
                  </a:ext>
                </a:extLst>
              </a:tr>
              <a:tr h="445477">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Controllability</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to remotely control/access to the systems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 - Internet connection</a:t>
                      </a:r>
                      <a:br>
                        <a:rPr lang="en-GB" sz="1600" dirty="0">
                          <a:effectLst/>
                        </a:rPr>
                      </a:br>
                      <a:r>
                        <a:rPr lang="en-GB" sz="1600" dirty="0">
                          <a:effectLst/>
                        </a:rPr>
                        <a:t> - remote control software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5167466"/>
                  </a:ext>
                </a:extLst>
              </a:tr>
              <a:tr h="445477">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Performance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to provide feedback in time to act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fast and reliable network</a:t>
                      </a:r>
                      <a:br>
                        <a:rPr lang="en-GB" sz="1600">
                          <a:effectLst/>
                        </a:rPr>
                      </a:br>
                      <a:r>
                        <a:rPr lang="en-GB" sz="1600">
                          <a:effectLst/>
                        </a:rPr>
                        <a:t> - real-time systems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8174542"/>
                  </a:ext>
                </a:extLst>
              </a:tr>
              <a:tr h="222738">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Physical context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to detect presence of people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sensors (motion, presence,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9674126"/>
                  </a:ext>
                </a:extLst>
              </a:tr>
              <a:tr h="1336431">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Sensing</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to detect presence of people</a:t>
                      </a:r>
                      <a:br>
                        <a:rPr lang="en-GB" sz="1600">
                          <a:effectLst/>
                        </a:rPr>
                      </a:br>
                      <a:r>
                        <a:rPr lang="en-GB" sz="1600">
                          <a:effectLst/>
                        </a:rPr>
                        <a:t> - persistent communications</a:t>
                      </a:r>
                      <a:br>
                        <a:rPr lang="en-GB" sz="1600">
                          <a:effectLst/>
                        </a:rPr>
                      </a:br>
                      <a:r>
                        <a:rPr lang="en-GB" sz="1600">
                          <a:effectLst/>
                        </a:rPr>
                        <a:t> - to elaborate data received from home energy systems</a:t>
                      </a:r>
                      <a:br>
                        <a:rPr lang="en-GB" sz="1600">
                          <a:effectLst/>
                        </a:rPr>
                      </a:br>
                      <a:r>
                        <a:rPr lang="en-GB" sz="1600">
                          <a:effectLst/>
                        </a:rPr>
                        <a:t> - capacity to analyse and elaborate received data and make decisions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sensors</a:t>
                      </a:r>
                      <a:br>
                        <a:rPr lang="en-GB" sz="1600">
                          <a:effectLst/>
                        </a:rPr>
                      </a:br>
                      <a:r>
                        <a:rPr lang="en-GB" sz="1600">
                          <a:effectLst/>
                        </a:rPr>
                        <a:t> - persistent communications technologies</a:t>
                      </a:r>
                      <a:br>
                        <a:rPr lang="en-GB" sz="1600">
                          <a:effectLst/>
                        </a:rPr>
                      </a:br>
                      <a:r>
                        <a:rPr lang="en-GB" sz="1600">
                          <a:effectLst/>
                        </a:rPr>
                        <a:t> - decision support systems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9257681"/>
                  </a:ext>
                </a:extLst>
              </a:tr>
              <a:tr h="222738">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Monitorability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10945"/>
                  </a:ext>
                </a:extLst>
              </a:tr>
              <a:tr h="445477">
                <a:tc>
                  <a:txBody>
                    <a:bodyPr/>
                    <a:lstStyle/>
                    <a:p>
                      <a:pPr>
                        <a:spcBef>
                          <a:spcPts val="600"/>
                        </a:spcBef>
                        <a:spcAft>
                          <a:spcPts val="0"/>
                        </a:spcAft>
                      </a:pPr>
                      <a:r>
                        <a:rPr lang="en-GB" sz="1600" dirty="0">
                          <a:effectLst/>
                        </a:rPr>
                        <a:t>Human</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Usability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to provide human readable, unambiguous and aggregated data</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8" marR="22558"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5435895"/>
                  </a:ext>
                </a:extLst>
              </a:tr>
            </a:tbl>
          </a:graphicData>
        </a:graphic>
      </p:graphicFrame>
      <p:sp>
        <p:nvSpPr>
          <p:cNvPr id="5" name="Rectangle 4">
            <a:extLst>
              <a:ext uri="{FF2B5EF4-FFF2-40B4-BE49-F238E27FC236}">
                <a16:creationId xmlns:a16="http://schemas.microsoft.com/office/drawing/2014/main" id="{C0514BFD-F72C-413B-B2FC-B475E82C5689}"/>
              </a:ext>
            </a:extLst>
          </p:cNvPr>
          <p:cNvSpPr/>
          <p:nvPr/>
        </p:nvSpPr>
        <p:spPr>
          <a:xfrm>
            <a:off x="8534400" y="5257800"/>
            <a:ext cx="3505200" cy="923330"/>
          </a:xfrm>
          <a:prstGeom prst="rect">
            <a:avLst/>
          </a:prstGeom>
        </p:spPr>
        <p:txBody>
          <a:bodyPr wrap="square">
            <a:spAutoFit/>
          </a:bodyPr>
          <a:lstStyle/>
          <a:p>
            <a:r>
              <a:rPr lang="en-US" i="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List of requirements for Smart Building application, involving the data level for geo-domain</a:t>
            </a:r>
            <a:endParaRPr lang="en-US" i="1" dirty="0">
              <a:solidFill>
                <a:srgbClr val="FF0000"/>
              </a:solidFill>
            </a:endParaRPr>
          </a:p>
        </p:txBody>
      </p:sp>
    </p:spTree>
    <p:extLst>
      <p:ext uri="{BB962C8B-B14F-4D97-AF65-F5344CB8AC3E}">
        <p14:creationId xmlns:p14="http://schemas.microsoft.com/office/powerpoint/2010/main" val="168046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tatic1.squarespace.com/static/545ca278e4b06e0eec9ccf16/t/54612ed7e4b0ba3d01e29264/1415655135178/iStock_000014945502_Large.jpg?format=1500w"/>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126903" y="1200709"/>
            <a:ext cx="3312623" cy="3312622"/>
          </a:xfrm>
          <a:prstGeom prst="rect">
            <a:avLst/>
          </a:prstGeom>
          <a:noFill/>
          <a:ln>
            <a:noFill/>
          </a:ln>
        </p:spPr>
      </p:pic>
      <p:sp>
        <p:nvSpPr>
          <p:cNvPr id="2" name="Title 1"/>
          <p:cNvSpPr>
            <a:spLocks noGrp="1"/>
          </p:cNvSpPr>
          <p:nvPr>
            <p:ph type="title"/>
          </p:nvPr>
        </p:nvSpPr>
        <p:spPr/>
        <p:txBody>
          <a:bodyPr/>
          <a:lstStyle/>
          <a:p>
            <a:r>
              <a:rPr lang="en-US" dirty="0"/>
              <a:t>IoT-Enabled Smart City Framework</a:t>
            </a:r>
          </a:p>
        </p:txBody>
      </p:sp>
      <p:sp>
        <p:nvSpPr>
          <p:cNvPr id="3" name="Content Placeholder 2"/>
          <p:cNvSpPr>
            <a:spLocks noGrp="1"/>
          </p:cNvSpPr>
          <p:nvPr>
            <p:ph idx="1"/>
          </p:nvPr>
        </p:nvSpPr>
        <p:spPr>
          <a:xfrm>
            <a:off x="841199" y="1291461"/>
            <a:ext cx="7239000" cy="3429000"/>
          </a:xfrm>
        </p:spPr>
        <p:txBody>
          <a:bodyPr>
            <a:normAutofit lnSpcReduction="10000"/>
          </a:bodyPr>
          <a:lstStyle/>
          <a:p>
            <a:r>
              <a:rPr lang="en-US" sz="2400" dirty="0"/>
              <a:t>Smart City technologies are being developed and deployed at a rapid pace. </a:t>
            </a:r>
          </a:p>
          <a:p>
            <a:r>
              <a:rPr lang="en-US" sz="2400" dirty="0"/>
              <a:t>Many previous smart city deployments are custom solutions. </a:t>
            </a:r>
          </a:p>
          <a:p>
            <a:r>
              <a:rPr lang="en-US" sz="2400" dirty="0"/>
              <a:t>A number of architectural design efforts are underway worldwide but have not yet converged. </a:t>
            </a:r>
          </a:p>
          <a:p>
            <a:r>
              <a:rPr lang="en-US" sz="2400" dirty="0"/>
              <a:t>NIST and its partners are convening a public working group to distill a common set of architectural features from these architectural efforts and city stakeholders.</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EDD74-A0F6-4CB8-87BF-BE4AC32CC0F1}" type="slidenum">
              <a:rPr kumimoji="0" lang="en-US" sz="1400" b="0" i="0" u="none" strike="noStrike" kern="1200" cap="none" spc="0" normalizeH="0" baseline="0" noProof="0" smtClean="0">
                <a:ln>
                  <a:noFill/>
                </a:ln>
                <a:solidFill>
                  <a:srgbClr val="339966"/>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339966"/>
              </a:solidFill>
              <a:effectLst/>
              <a:uLnTx/>
              <a:uFillTx/>
              <a:latin typeface="Calibri" panose="020F0502020204030204" pitchFamily="34" charset="0"/>
              <a:ea typeface="+mn-ea"/>
              <a:cs typeface="+mn-cs"/>
            </a:endParaRPr>
          </a:p>
        </p:txBody>
      </p:sp>
      <p:sp>
        <p:nvSpPr>
          <p:cNvPr id="6" name="TextBox 5"/>
          <p:cNvSpPr txBox="1"/>
          <p:nvPr/>
        </p:nvSpPr>
        <p:spPr>
          <a:xfrm>
            <a:off x="979376" y="5365950"/>
            <a:ext cx="98178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mn-ea"/>
                <a:cs typeface="+mn-cs"/>
              </a:rPr>
              <a:t>Goal: </a:t>
            </a:r>
            <a:r>
              <a:rPr kumimoji="0" lang="en-US" sz="3200" b="0" i="0" u="none" strike="noStrike" kern="1200" cap="none" spc="0" normalizeH="0" baseline="0" noProof="0" dirty="0">
                <a:ln>
                  <a:noFill/>
                </a:ln>
                <a:solidFill>
                  <a:prstClr val="black"/>
                </a:solidFill>
                <a:effectLst/>
                <a:uLnTx/>
                <a:uFillTx/>
                <a:latin typeface="Arial"/>
                <a:ea typeface="+mn-ea"/>
                <a:cs typeface="+mn-cs"/>
              </a:rPr>
              <a:t>A reference framework for the development incremental and composable Smart Cities</a:t>
            </a:r>
          </a:p>
        </p:txBody>
      </p:sp>
      <p:grpSp>
        <p:nvGrpSpPr>
          <p:cNvPr id="16" name="Group 15"/>
          <p:cNvGrpSpPr/>
          <p:nvPr/>
        </p:nvGrpSpPr>
        <p:grpSpPr>
          <a:xfrm>
            <a:off x="647937" y="4828193"/>
            <a:ext cx="10480693" cy="474393"/>
            <a:chOff x="628650" y="4333249"/>
            <a:chExt cx="7727394" cy="349769"/>
          </a:xfrm>
        </p:grpSpPr>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t="16347" b="16730"/>
            <a:stretch/>
          </p:blipFill>
          <p:spPr>
            <a:xfrm>
              <a:off x="5205101" y="4340118"/>
              <a:ext cx="683183" cy="3429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04628" y="4340118"/>
              <a:ext cx="279251" cy="342900"/>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6174" y="4340118"/>
              <a:ext cx="995678" cy="342900"/>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8650" y="4340118"/>
              <a:ext cx="1503683" cy="342900"/>
            </a:xfrm>
            <a:prstGeom prst="rect">
              <a:avLst/>
            </a:prstGeom>
          </p:spPr>
        </p:pic>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60579" y="4340118"/>
              <a:ext cx="342900" cy="342900"/>
            </a:xfrm>
            <a:prstGeom prst="rect">
              <a:avLst/>
            </a:prstGeom>
          </p:spPr>
        </p:pic>
        <p:pic>
          <p:nvPicPr>
            <p:cNvPr id="22" name="Picture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224146" y="4340118"/>
              <a:ext cx="708660" cy="342900"/>
            </a:xfrm>
            <a:prstGeom prst="rect">
              <a:avLst/>
            </a:prstGeom>
          </p:spPr>
        </p:pic>
        <p:pic>
          <p:nvPicPr>
            <p:cNvPr id="23" name="Picture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52873" y="4335535"/>
              <a:ext cx="846050" cy="342900"/>
            </a:xfrm>
            <a:prstGeom prst="rect">
              <a:avLst/>
            </a:prstGeom>
          </p:spPr>
        </p:pic>
        <p:pic>
          <p:nvPicPr>
            <p:cNvPr id="24" name="Picture 23"/>
            <p:cNvPicPr>
              <a:picLocks noChangeAspect="1"/>
            </p:cNvPicPr>
            <p:nvPr/>
          </p:nvPicPr>
          <p:blipFill>
            <a:blip r:embed="rId11"/>
            <a:stretch>
              <a:fillRect/>
            </a:stretch>
          </p:blipFill>
          <p:spPr>
            <a:xfrm>
              <a:off x="7733827" y="4333249"/>
              <a:ext cx="622217" cy="347472"/>
            </a:xfrm>
            <a:prstGeom prst="rect">
              <a:avLst/>
            </a:prstGeom>
          </p:spPr>
        </p:pic>
      </p:grpSp>
    </p:spTree>
    <p:extLst>
      <p:ext uri="{BB962C8B-B14F-4D97-AF65-F5344CB8AC3E}">
        <p14:creationId xmlns:p14="http://schemas.microsoft.com/office/powerpoint/2010/main" val="25562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1A4F-07D7-45BD-B07B-DF79E5050109}"/>
              </a:ext>
            </a:extLst>
          </p:cNvPr>
          <p:cNvSpPr>
            <a:spLocks noGrp="1"/>
          </p:cNvSpPr>
          <p:nvPr>
            <p:ph type="title"/>
          </p:nvPr>
        </p:nvSpPr>
        <p:spPr>
          <a:xfrm>
            <a:off x="669757" y="88332"/>
            <a:ext cx="10515600" cy="1325563"/>
          </a:xfrm>
        </p:spPr>
        <p:txBody>
          <a:bodyPr/>
          <a:lstStyle/>
          <a:p>
            <a:r>
              <a:rPr lang="en-US" dirty="0">
                <a:solidFill>
                  <a:schemeClr val="accent5">
                    <a:lumMod val="75000"/>
                  </a:schemeClr>
                </a:solidFill>
                <a:latin typeface="Century Gothic" panose="020B0502020202020204" pitchFamily="34" charset="0"/>
              </a:rPr>
              <a:t>Evaluate Readiness</a:t>
            </a:r>
          </a:p>
        </p:txBody>
      </p:sp>
      <p:sp>
        <p:nvSpPr>
          <p:cNvPr id="3" name="Content Placeholder 2">
            <a:extLst>
              <a:ext uri="{FF2B5EF4-FFF2-40B4-BE49-F238E27FC236}">
                <a16:creationId xmlns:a16="http://schemas.microsoft.com/office/drawing/2014/main" id="{E2C8B680-2713-49BA-85D6-65113321750C}"/>
              </a:ext>
            </a:extLst>
          </p:cNvPr>
          <p:cNvSpPr>
            <a:spLocks noGrp="1"/>
          </p:cNvSpPr>
          <p:nvPr>
            <p:ph idx="1"/>
          </p:nvPr>
        </p:nvSpPr>
        <p:spPr>
          <a:xfrm>
            <a:off x="529389" y="1219200"/>
            <a:ext cx="10992854" cy="4735286"/>
          </a:xfrm>
        </p:spPr>
        <p:txBody>
          <a:bodyPr>
            <a:normAutofit fontScale="85000" lnSpcReduction="20000"/>
          </a:bodyPr>
          <a:lstStyle/>
          <a:p>
            <a:r>
              <a:rPr lang="en-US" sz="2400" dirty="0">
                <a:latin typeface="Century Gothic" panose="020B0502020202020204" pitchFamily="34" charset="0"/>
              </a:rPr>
              <a:t>A comprehensive and easy-to-use tool for cities to make a quick and prudent decision to identify and deploy smart city applications.</a:t>
            </a:r>
          </a:p>
          <a:p>
            <a:endParaRPr lang="en-US" sz="2400" dirty="0">
              <a:latin typeface="Century Gothic" panose="020B0502020202020204" pitchFamily="34" charset="0"/>
            </a:endParaRPr>
          </a:p>
          <a:p>
            <a:r>
              <a:rPr lang="en-US" altLang="zh-CN" sz="2400" dirty="0">
                <a:latin typeface="Century Gothic" panose="020B0502020202020204" pitchFamily="34" charset="0"/>
              </a:rPr>
              <a:t>Concise set of metrics and indicators to measure progress.</a:t>
            </a:r>
          </a:p>
          <a:p>
            <a:endParaRPr lang="en-US" altLang="zh-CN" sz="2400" dirty="0">
              <a:latin typeface="Century Gothic" panose="020B0502020202020204" pitchFamily="34" charset="0"/>
            </a:endParaRPr>
          </a:p>
          <a:p>
            <a:r>
              <a:rPr lang="en-US" altLang="zh-CN" sz="2400" dirty="0">
                <a:latin typeface="Century Gothic" panose="020B0502020202020204" pitchFamily="34" charset="0"/>
              </a:rPr>
              <a:t>Allow a quick, high-level readiness assessment that can be followed up with a much more robust and long-term assessment process.</a:t>
            </a:r>
          </a:p>
          <a:p>
            <a:endParaRPr lang="en-US" sz="2400" dirty="0">
              <a:latin typeface="Century Gothic" panose="020B0502020202020204" pitchFamily="34" charset="0"/>
            </a:endParaRPr>
          </a:p>
          <a:p>
            <a:r>
              <a:rPr lang="en-US" sz="2400" dirty="0">
                <a:latin typeface="Century Gothic" panose="020B0502020202020204" pitchFamily="34" charset="0"/>
              </a:rPr>
              <a:t>Assist policymakers in prioritizing actions (i.e. procurement, indirectly highlighting most pressing needs, etc.) </a:t>
            </a:r>
          </a:p>
          <a:p>
            <a:endParaRPr lang="en-US" sz="2400" dirty="0">
              <a:latin typeface="Century Gothic" panose="020B0502020202020204" pitchFamily="34" charset="0"/>
            </a:endParaRPr>
          </a:p>
          <a:p>
            <a:r>
              <a:rPr lang="en-US" sz="2400" dirty="0">
                <a:latin typeface="Century Gothic" panose="020B0502020202020204" pitchFamily="34" charset="0"/>
              </a:rPr>
              <a:t>Assist stakeholders in determining, at a first pass, whether a city has an existing infrastructure that will make applications to integrate.</a:t>
            </a:r>
          </a:p>
          <a:p>
            <a:endParaRPr lang="en-US" sz="2400" dirty="0">
              <a:latin typeface="Century Gothic" panose="020B0502020202020204" pitchFamily="34" charset="0"/>
            </a:endParaRPr>
          </a:p>
          <a:p>
            <a:r>
              <a:rPr lang="en-US" sz="2400" dirty="0">
                <a:latin typeface="Century Gothic" panose="020B0502020202020204" pitchFamily="34" charset="0"/>
              </a:rPr>
              <a:t>Once a smart city project is engaged, more detailed analytical tool may be needed to aid in the specification and implementation process</a:t>
            </a:r>
          </a:p>
          <a:p>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267651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CEC1F4F-C0BF-4750-91E7-FEF8CD88B9F3}"/>
              </a:ext>
            </a:extLst>
          </p:cNvPr>
          <p:cNvGraphicFramePr>
            <a:graphicFrameLocks noGrp="1"/>
          </p:cNvGraphicFramePr>
          <p:nvPr>
            <p:extLst/>
          </p:nvPr>
        </p:nvGraphicFramePr>
        <p:xfrm>
          <a:off x="0" y="1"/>
          <a:ext cx="12149890" cy="6400307"/>
        </p:xfrm>
        <a:graphic>
          <a:graphicData uri="http://schemas.openxmlformats.org/drawingml/2006/table">
            <a:tbl>
              <a:tblPr firstRow="1" firstCol="1" bandRow="1">
                <a:tableStyleId>{5C22544A-7EE6-4342-B048-85BDC9FD1C3A}</a:tableStyleId>
              </a:tblPr>
              <a:tblGrid>
                <a:gridCol w="3251311">
                  <a:extLst>
                    <a:ext uri="{9D8B030D-6E8A-4147-A177-3AD203B41FA5}">
                      <a16:colId xmlns:a16="http://schemas.microsoft.com/office/drawing/2014/main" val="2620247988"/>
                    </a:ext>
                  </a:extLst>
                </a:gridCol>
                <a:gridCol w="2879524">
                  <a:extLst>
                    <a:ext uri="{9D8B030D-6E8A-4147-A177-3AD203B41FA5}">
                      <a16:colId xmlns:a16="http://schemas.microsoft.com/office/drawing/2014/main" val="1416704477"/>
                    </a:ext>
                  </a:extLst>
                </a:gridCol>
                <a:gridCol w="6019055">
                  <a:extLst>
                    <a:ext uri="{9D8B030D-6E8A-4147-A177-3AD203B41FA5}">
                      <a16:colId xmlns:a16="http://schemas.microsoft.com/office/drawing/2014/main" val="1687156426"/>
                    </a:ext>
                  </a:extLst>
                </a:gridCol>
              </a:tblGrid>
              <a:tr h="251315">
                <a:tc gridSpan="3">
                  <a:txBody>
                    <a:bodyPr/>
                    <a:lstStyle/>
                    <a:p>
                      <a:pPr>
                        <a:spcBef>
                          <a:spcPts val="600"/>
                        </a:spcBef>
                        <a:spcAft>
                          <a:spcPts val="0"/>
                        </a:spcAft>
                      </a:pPr>
                      <a:r>
                        <a:rPr lang="en-GB" sz="1600" dirty="0">
                          <a:solidFill>
                            <a:schemeClr val="tx1"/>
                          </a:solidFill>
                          <a:effectLst/>
                        </a:rPr>
                        <a:t>List of </a:t>
                      </a:r>
                      <a:r>
                        <a:rPr lang="en-GB" sz="1600" dirty="0">
                          <a:solidFill>
                            <a:srgbClr val="FF0000"/>
                          </a:solidFill>
                          <a:effectLst/>
                        </a:rPr>
                        <a:t>Readiness </a:t>
                      </a:r>
                      <a:r>
                        <a:rPr lang="en-GB" sz="1600" dirty="0">
                          <a:solidFill>
                            <a:schemeClr val="tx1"/>
                          </a:solidFill>
                          <a:effectLst/>
                        </a:rPr>
                        <a:t>Parameters for the following kind of Smart City applications</a:t>
                      </a:r>
                      <a:endParaRPr lang="en-US" sz="1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696577"/>
                  </a:ext>
                </a:extLst>
              </a:tr>
              <a:tr h="251315">
                <a:tc>
                  <a:txBody>
                    <a:bodyPr/>
                    <a:lstStyle/>
                    <a:p>
                      <a:pPr>
                        <a:spcBef>
                          <a:spcPts val="600"/>
                        </a:spcBef>
                        <a:spcAft>
                          <a:spcPts val="0"/>
                        </a:spcAft>
                      </a:pPr>
                      <a:r>
                        <a:rPr lang="en-GB" sz="1600" dirty="0">
                          <a:solidFill>
                            <a:schemeClr val="tx1"/>
                          </a:solidFill>
                          <a:effectLst/>
                        </a:rPr>
                        <a:t>Category:</a:t>
                      </a:r>
                      <a:endParaRPr lang="en-US" sz="1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spcBef>
                          <a:spcPts val="600"/>
                        </a:spcBef>
                        <a:spcAft>
                          <a:spcPts val="0"/>
                        </a:spcAft>
                      </a:pPr>
                      <a:r>
                        <a:rPr lang="en-GB" sz="1600">
                          <a:solidFill>
                            <a:schemeClr val="tx1"/>
                          </a:solidFill>
                          <a:effectLst/>
                        </a:rPr>
                        <a:t>Built environment</a:t>
                      </a:r>
                      <a:endParaRPr lang="en-US" sz="16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17792909"/>
                  </a:ext>
                </a:extLst>
              </a:tr>
              <a:tr h="251315">
                <a:tc>
                  <a:txBody>
                    <a:bodyPr/>
                    <a:lstStyle/>
                    <a:p>
                      <a:pPr>
                        <a:spcBef>
                          <a:spcPts val="600"/>
                        </a:spcBef>
                        <a:spcAft>
                          <a:spcPts val="0"/>
                        </a:spcAft>
                      </a:pPr>
                      <a:r>
                        <a:rPr lang="en-GB" sz="1600">
                          <a:solidFill>
                            <a:schemeClr val="tx1"/>
                          </a:solidFill>
                          <a:effectLst/>
                        </a:rPr>
                        <a:t>Sub-Category:</a:t>
                      </a:r>
                      <a:endParaRPr lang="en-US" sz="16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spcBef>
                          <a:spcPts val="600"/>
                        </a:spcBef>
                        <a:spcAft>
                          <a:spcPts val="0"/>
                        </a:spcAft>
                      </a:pPr>
                      <a:r>
                        <a:rPr lang="en-GB" sz="1600" dirty="0">
                          <a:solidFill>
                            <a:schemeClr val="tx1"/>
                          </a:solidFill>
                          <a:effectLst/>
                        </a:rPr>
                        <a:t>Smart Home </a:t>
                      </a:r>
                      <a:endParaRPr lang="en-US" sz="1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44915178"/>
                  </a:ext>
                </a:extLst>
              </a:tr>
              <a:tr h="251315">
                <a:tc>
                  <a:txBody>
                    <a:bodyPr/>
                    <a:lstStyle/>
                    <a:p>
                      <a:pPr>
                        <a:spcBef>
                          <a:spcPts val="600"/>
                        </a:spcBef>
                        <a:spcAft>
                          <a:spcPts val="0"/>
                        </a:spcAft>
                      </a:pPr>
                      <a:r>
                        <a:rPr lang="en-GB" sz="16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spcBef>
                          <a:spcPts val="600"/>
                        </a:spcBef>
                        <a:spcAft>
                          <a:spcPts val="0"/>
                        </a:spcAft>
                      </a:pPr>
                      <a:r>
                        <a:rPr lang="en-GB" sz="16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spcBef>
                          <a:spcPts val="600"/>
                        </a:spcBef>
                        <a:spcAft>
                          <a:spcPts val="0"/>
                        </a:spcAft>
                      </a:pPr>
                      <a:r>
                        <a:rPr lang="en-GB" sz="16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675073563"/>
                  </a:ext>
                </a:extLst>
              </a:tr>
              <a:tr h="251315">
                <a:tc>
                  <a:txBody>
                    <a:bodyPr/>
                    <a:lstStyle/>
                    <a:p>
                      <a:pPr>
                        <a:spcBef>
                          <a:spcPts val="600"/>
                        </a:spcBef>
                        <a:spcAft>
                          <a:spcPts val="0"/>
                        </a:spcAft>
                      </a:pPr>
                      <a:r>
                        <a:rPr lang="en-GB" sz="1600">
                          <a:effectLst/>
                        </a:rPr>
                        <a:t>Strategic Intent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Technology</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Readiness parameters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6792753"/>
                  </a:ext>
                </a:extLst>
              </a:tr>
              <a:tr h="472964">
                <a:tc>
                  <a:txBody>
                    <a:bodyPr/>
                    <a:lstStyle/>
                    <a:p>
                      <a:pPr>
                        <a:spcBef>
                          <a:spcPts val="600"/>
                        </a:spcBef>
                        <a:spcAft>
                          <a:spcPts val="0"/>
                        </a:spcAft>
                      </a:pPr>
                      <a:r>
                        <a:rPr lang="en-GB" sz="1600">
                          <a:effectLst/>
                        </a:rPr>
                        <a:t>Data</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Open data/information platform</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Current sources of open data from government services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5653143"/>
                  </a:ext>
                </a:extLst>
              </a:tr>
              <a:tr h="635006">
                <a:tc>
                  <a:txBody>
                    <a:bodyPr/>
                    <a:lstStyle/>
                    <a:p>
                      <a:pPr>
                        <a:spcBef>
                          <a:spcPts val="600"/>
                        </a:spcBef>
                        <a:spcAft>
                          <a:spcPts val="0"/>
                        </a:spcAft>
                      </a:pPr>
                      <a:r>
                        <a:rPr lang="en-GB" sz="1600">
                          <a:effectLst/>
                        </a:rPr>
                        <a:t>ICT Infrastructure/Technologies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Internet network</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Substantial percentage of households with internet access</a:t>
                      </a:r>
                      <a:br>
                        <a:rPr lang="en-GB" sz="1600">
                          <a:effectLst/>
                        </a:rPr>
                      </a:br>
                      <a:r>
                        <a:rPr lang="en-GB" sz="1600">
                          <a:effectLst/>
                        </a:rPr>
                        <a:t> - Availability of fixed broadband subscriptions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3296580"/>
                  </a:ext>
                </a:extLst>
              </a:tr>
              <a:tr h="251315">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Broadcasting</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1769657"/>
                  </a:ext>
                </a:extLst>
              </a:tr>
              <a:tr h="502631">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Sensors networks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Availability of sensors network infrastructure</a:t>
                      </a:r>
                      <a:br>
                        <a:rPr lang="en-GB" sz="1600">
                          <a:effectLst/>
                        </a:rPr>
                      </a:br>
                      <a:r>
                        <a:rPr lang="en-GB" sz="1600">
                          <a:effectLst/>
                        </a:rPr>
                        <a:t> - Substantial percentage of smart phones and tablets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485397"/>
                  </a:ext>
                </a:extLst>
              </a:tr>
              <a:tr h="251315">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Computer/laptop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5607382"/>
                  </a:ext>
                </a:extLst>
              </a:tr>
              <a:tr h="502631">
                <a:tc>
                  <a:txBody>
                    <a:bodyPr/>
                    <a:lstStyle/>
                    <a:p>
                      <a:pPr>
                        <a:spcBef>
                          <a:spcPts val="600"/>
                        </a:spcBef>
                        <a:spcAft>
                          <a:spcPts val="0"/>
                        </a:spcAft>
                      </a:pPr>
                      <a:r>
                        <a:rPr lang="en-GB" sz="1600">
                          <a:effectLst/>
                        </a:rPr>
                        <a:t>Governance &amp; Service Delivery Models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Integrated management center</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478444"/>
                  </a:ext>
                </a:extLst>
              </a:tr>
              <a:tr h="251315">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Emergency response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1710261"/>
                  </a:ext>
                </a:extLst>
              </a:tr>
              <a:tr h="1005262">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Services deliveries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- 24/7 ICT Services</a:t>
                      </a:r>
                      <a:br>
                        <a:rPr lang="en-GB" sz="1600">
                          <a:effectLst/>
                        </a:rPr>
                      </a:br>
                      <a:r>
                        <a:rPr lang="en-GB" sz="1600">
                          <a:effectLst/>
                        </a:rPr>
                        <a:t> - Information security of public services and systems</a:t>
                      </a:r>
                      <a:br>
                        <a:rPr lang="en-GB" sz="1600">
                          <a:effectLst/>
                        </a:rPr>
                      </a:br>
                      <a:r>
                        <a:rPr lang="en-GB" sz="1600">
                          <a:effectLst/>
                        </a:rPr>
                        <a:t> - Availability of services to support persons with specific needs - regardless of ability and affordability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6139258"/>
                  </a:ext>
                </a:extLst>
              </a:tr>
              <a:tr h="502631">
                <a:tc>
                  <a:txBody>
                    <a:bodyPr/>
                    <a:lstStyle/>
                    <a:p>
                      <a:pPr>
                        <a:spcBef>
                          <a:spcPts val="600"/>
                        </a:spcBef>
                        <a:spcAft>
                          <a:spcPts val="0"/>
                        </a:spcAft>
                      </a:pPr>
                      <a:r>
                        <a:rPr lang="en-GB" sz="1600">
                          <a:effectLst/>
                        </a:rPr>
                        <a:t>Stakeholder Engagement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Citizen Education</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 - Availability of education program for citizens on smart city applications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9163354"/>
                  </a:ext>
                </a:extLst>
              </a:tr>
              <a:tr h="753946">
                <a:tc>
                  <a:txBody>
                    <a:bodyPr/>
                    <a:lstStyle/>
                    <a:p>
                      <a:pPr>
                        <a:spcBef>
                          <a:spcPts val="600"/>
                        </a:spcBef>
                        <a:spcAft>
                          <a:spcPts val="0"/>
                        </a:spcAft>
                      </a:pPr>
                      <a:r>
                        <a:rPr lang="en-GB"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0"/>
                        </a:spcAft>
                      </a:pPr>
                      <a:r>
                        <a:rPr lang="en-GB" sz="1600">
                          <a:effectLst/>
                        </a:rPr>
                        <a:t>Web portal/mobile apps/online services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0"/>
                        </a:spcAft>
                      </a:pPr>
                      <a:r>
                        <a:rPr lang="en-GB" sz="1600" dirty="0">
                          <a:effectLst/>
                        </a:rPr>
                        <a:t> - Most web portals/Apps are universally accessible (also compliant to disabled persons)(support)</a:t>
                      </a:r>
                      <a:br>
                        <a:rPr lang="en-GB" sz="1600" dirty="0">
                          <a:effectLst/>
                        </a:rPr>
                      </a:br>
                      <a:r>
                        <a:rPr lang="en-GB" sz="1600" dirty="0">
                          <a:effectLst/>
                        </a:rPr>
                        <a:t> - Availability of programs for online citizen engagement</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8255" marR="58255"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2297001"/>
                  </a:ext>
                </a:extLst>
              </a:tr>
            </a:tbl>
          </a:graphicData>
        </a:graphic>
      </p:graphicFrame>
      <p:sp>
        <p:nvSpPr>
          <p:cNvPr id="5" name="Rectangle 4">
            <a:extLst>
              <a:ext uri="{FF2B5EF4-FFF2-40B4-BE49-F238E27FC236}">
                <a16:creationId xmlns:a16="http://schemas.microsoft.com/office/drawing/2014/main" id="{3D2A87F9-5AD2-4648-9E6D-3658EA3C02ED}"/>
              </a:ext>
            </a:extLst>
          </p:cNvPr>
          <p:cNvSpPr/>
          <p:nvPr/>
        </p:nvSpPr>
        <p:spPr>
          <a:xfrm>
            <a:off x="8153400" y="10743"/>
            <a:ext cx="3733800" cy="923330"/>
          </a:xfrm>
          <a:prstGeom prst="rect">
            <a:avLst/>
          </a:prstGeom>
        </p:spPr>
        <p:txBody>
          <a:bodyPr wrap="square">
            <a:spAutoFit/>
          </a:bodyPr>
          <a:lstStyle/>
          <a:p>
            <a:r>
              <a:rPr lang="en-US" b="1" i="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Example of set of a complete readiness table for a particular sub-category</a:t>
            </a:r>
            <a:endParaRPr lang="en-US" b="1" i="1" dirty="0">
              <a:solidFill>
                <a:srgbClr val="FF0000"/>
              </a:solidFill>
            </a:endParaRPr>
          </a:p>
        </p:txBody>
      </p:sp>
    </p:spTree>
    <p:extLst>
      <p:ext uri="{BB962C8B-B14F-4D97-AF65-F5344CB8AC3E}">
        <p14:creationId xmlns:p14="http://schemas.microsoft.com/office/powerpoint/2010/main" val="344622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E97E-886D-4A55-A121-FE63BAA9F3BD}"/>
              </a:ext>
            </a:extLst>
          </p:cNvPr>
          <p:cNvSpPr>
            <a:spLocks noGrp="1"/>
          </p:cNvSpPr>
          <p:nvPr>
            <p:ph type="title"/>
          </p:nvPr>
        </p:nvSpPr>
        <p:spPr>
          <a:xfrm>
            <a:off x="381000" y="210345"/>
            <a:ext cx="10515600" cy="777873"/>
          </a:xfrm>
        </p:spPr>
        <p:txBody>
          <a:bodyPr/>
          <a:lstStyle/>
          <a:p>
            <a:r>
              <a:rPr lang="en-US" dirty="0">
                <a:solidFill>
                  <a:schemeClr val="accent5">
                    <a:lumMod val="75000"/>
                  </a:schemeClr>
                </a:solidFill>
                <a:latin typeface="Century Gothic" panose="020B0502020202020204" pitchFamily="34" charset="0"/>
              </a:rPr>
              <a:t>Evaluate Benefits</a:t>
            </a:r>
          </a:p>
        </p:txBody>
      </p:sp>
      <p:sp>
        <p:nvSpPr>
          <p:cNvPr id="3" name="Content Placeholder 2">
            <a:extLst>
              <a:ext uri="{FF2B5EF4-FFF2-40B4-BE49-F238E27FC236}">
                <a16:creationId xmlns:a16="http://schemas.microsoft.com/office/drawing/2014/main" id="{240D4617-7E61-4548-A657-AE88669A4F2D}"/>
              </a:ext>
            </a:extLst>
          </p:cNvPr>
          <p:cNvSpPr>
            <a:spLocks noGrp="1"/>
          </p:cNvSpPr>
          <p:nvPr>
            <p:ph idx="1"/>
          </p:nvPr>
        </p:nvSpPr>
        <p:spPr>
          <a:xfrm>
            <a:off x="381000" y="838200"/>
            <a:ext cx="10668000" cy="4881563"/>
          </a:xfrm>
        </p:spPr>
        <p:txBody>
          <a:bodyPr>
            <a:normAutofit fontScale="92500"/>
          </a:bodyPr>
          <a:lstStyle/>
          <a:p>
            <a:endParaRPr lang="en-US" dirty="0">
              <a:latin typeface="Century Gothic" panose="020B0502020202020204" pitchFamily="34" charset="0"/>
            </a:endParaRPr>
          </a:p>
          <a:p>
            <a:pPr marL="0" indent="0">
              <a:buNone/>
            </a:pPr>
            <a:r>
              <a:rPr lang="en-US" dirty="0">
                <a:latin typeface="Century Gothic" panose="020B0502020202020204" pitchFamily="34" charset="0"/>
              </a:rPr>
              <a:t>Objectives:</a:t>
            </a:r>
          </a:p>
          <a:p>
            <a:r>
              <a:rPr lang="en-US" dirty="0">
                <a:latin typeface="Century Gothic" panose="020B0502020202020204" pitchFamily="34" charset="0"/>
              </a:rPr>
              <a:t>Assist cities to parameterize the necessary investment of public resources for a smart city designation.</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Evaluate benefits for deploying possible technologies for all involved stakeholders – public sector (city government), private sector (enterprise</a:t>
            </a:r>
            <a:r>
              <a:rPr lang="en-US" altLang="zh-CN" dirty="0">
                <a:latin typeface="Century Gothic" panose="020B0502020202020204" pitchFamily="34" charset="0"/>
              </a:rPr>
              <a:t>s/private firms) and citizenry.</a:t>
            </a:r>
          </a:p>
          <a:p>
            <a:endParaRPr lang="en-US" altLang="zh-CN" dirty="0">
              <a:latin typeface="Century Gothic" panose="020B0502020202020204" pitchFamily="34" charset="0"/>
            </a:endParaRPr>
          </a:p>
          <a:p>
            <a:r>
              <a:rPr lang="en-US" dirty="0">
                <a:latin typeface="Century Gothic" panose="020B0502020202020204" pitchFamily="34" charset="0"/>
              </a:rPr>
              <a:t>Optimize the usage of available capacity and resources to maximize benefits to all.</a:t>
            </a:r>
          </a:p>
          <a:p>
            <a:endParaRPr lang="en-US" dirty="0">
              <a:latin typeface="Century Gothic" panose="020B0502020202020204" pitchFamily="34" charset="0"/>
            </a:endParaRPr>
          </a:p>
          <a:p>
            <a:r>
              <a:rPr lang="en-US" dirty="0">
                <a:latin typeface="Century Gothic" panose="020B0502020202020204" pitchFamily="34" charset="0"/>
              </a:rPr>
              <a:t>Instead of striving for physical growth, it is important that cities start to measure how wisely they consume resources, and how well they maintain high quality of life, and how smart they are enable economic prosperity and social equability and environmental sound.</a:t>
            </a:r>
          </a:p>
          <a:p>
            <a:endParaRPr lang="en-US" dirty="0">
              <a:latin typeface="Century Gothic" panose="020B0502020202020204" pitchFamily="34" charset="0"/>
            </a:endParaRPr>
          </a:p>
          <a:p>
            <a:endParaRPr lang="en-US" b="1" dirty="0">
              <a:latin typeface="Century Gothic" panose="020B0502020202020204" pitchFamily="34" charset="0"/>
            </a:endParaRPr>
          </a:p>
          <a:p>
            <a:endParaRPr lang="en-US" altLang="zh-CN" dirty="0">
              <a:latin typeface="Century Gothic" panose="020B0502020202020204" pitchFamily="34" charset="0"/>
            </a:endParaRPr>
          </a:p>
          <a:p>
            <a:endParaRPr lang="en-US" altLang="zh-CN" dirty="0">
              <a:latin typeface="Century Gothic" panose="020B0502020202020204" pitchFamily="34" charset="0"/>
            </a:endParaRPr>
          </a:p>
          <a:p>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endParaRPr lang="en-US" altLang="zh-CN"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19434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0863519-F9AC-4EB2-A2B7-DD91467B0EAE}"/>
              </a:ext>
            </a:extLst>
          </p:cNvPr>
          <p:cNvGraphicFramePr>
            <a:graphicFrameLocks noGrp="1"/>
          </p:cNvGraphicFramePr>
          <p:nvPr>
            <p:extLst/>
          </p:nvPr>
        </p:nvGraphicFramePr>
        <p:xfrm>
          <a:off x="0" y="1"/>
          <a:ext cx="12115800" cy="6141655"/>
        </p:xfrm>
        <a:graphic>
          <a:graphicData uri="http://schemas.openxmlformats.org/drawingml/2006/table">
            <a:tbl>
              <a:tblPr firstRow="1" firstCol="1" bandRow="1">
                <a:tableStyleId>{5C22544A-7EE6-4342-B048-85BDC9FD1C3A}</a:tableStyleId>
              </a:tblPr>
              <a:tblGrid>
                <a:gridCol w="4015273">
                  <a:extLst>
                    <a:ext uri="{9D8B030D-6E8A-4147-A177-3AD203B41FA5}">
                      <a16:colId xmlns:a16="http://schemas.microsoft.com/office/drawing/2014/main" val="4226055215"/>
                    </a:ext>
                  </a:extLst>
                </a:gridCol>
                <a:gridCol w="2918927">
                  <a:extLst>
                    <a:ext uri="{9D8B030D-6E8A-4147-A177-3AD203B41FA5}">
                      <a16:colId xmlns:a16="http://schemas.microsoft.com/office/drawing/2014/main" val="27016884"/>
                    </a:ext>
                  </a:extLst>
                </a:gridCol>
                <a:gridCol w="5181600">
                  <a:extLst>
                    <a:ext uri="{9D8B030D-6E8A-4147-A177-3AD203B41FA5}">
                      <a16:colId xmlns:a16="http://schemas.microsoft.com/office/drawing/2014/main" val="465054057"/>
                    </a:ext>
                  </a:extLst>
                </a:gridCol>
              </a:tblGrid>
              <a:tr h="219394">
                <a:tc>
                  <a:txBody>
                    <a:bodyPr/>
                    <a:lstStyle/>
                    <a:p>
                      <a:pPr>
                        <a:spcBef>
                          <a:spcPts val="600"/>
                        </a:spcBef>
                        <a:spcAft>
                          <a:spcPts val="0"/>
                        </a:spcAft>
                      </a:pPr>
                      <a:r>
                        <a:rPr lang="en-US" sz="1800">
                          <a:effectLst/>
                        </a:rPr>
                        <a:t>Domains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tc>
                  <a:txBody>
                    <a:bodyPr/>
                    <a:lstStyle/>
                    <a:p>
                      <a:pPr indent="220980">
                        <a:spcBef>
                          <a:spcPts val="600"/>
                        </a:spcBef>
                        <a:spcAft>
                          <a:spcPts val="0"/>
                        </a:spcAft>
                      </a:pPr>
                      <a:r>
                        <a:rPr lang="en-US" sz="1800">
                          <a:effectLst/>
                        </a:rPr>
                        <a:t>Categories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tc>
                  <a:txBody>
                    <a:bodyPr/>
                    <a:lstStyle/>
                    <a:p>
                      <a:pPr>
                        <a:spcBef>
                          <a:spcPts val="600"/>
                        </a:spcBef>
                        <a:spcAft>
                          <a:spcPts val="0"/>
                        </a:spcAft>
                      </a:pPr>
                      <a:r>
                        <a:rPr lang="en-US" sz="1800">
                          <a:effectLst/>
                        </a:rPr>
                        <a:t>Sub-categories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83701270"/>
                  </a:ext>
                </a:extLst>
              </a:tr>
              <a:tr h="219394">
                <a:tc rowSpan="18">
                  <a:txBody>
                    <a:bodyPr/>
                    <a:lstStyle/>
                    <a:p>
                      <a:pPr algn="l">
                        <a:spcBef>
                          <a:spcPts val="600"/>
                        </a:spcBef>
                        <a:spcAft>
                          <a:spcPts val="0"/>
                        </a:spcAft>
                      </a:pPr>
                      <a:r>
                        <a:rPr lang="en-US" sz="1800" dirty="0">
                          <a:effectLst/>
                        </a:rPr>
                        <a:t>Public Sector </a:t>
                      </a:r>
                    </a:p>
                    <a:p>
                      <a:pPr algn="ctr">
                        <a:spcBef>
                          <a:spcPts val="600"/>
                        </a:spcBef>
                        <a:spcAft>
                          <a:spcPts val="0"/>
                        </a:spcAft>
                      </a:pPr>
                      <a:r>
                        <a:rPr lang="en-US" sz="1800" dirty="0">
                          <a:effectLst/>
                        </a:rPr>
                        <a:t> </a:t>
                      </a:r>
                    </a:p>
                    <a:p>
                      <a:pPr algn="ctr">
                        <a:spcBef>
                          <a:spcPts val="600"/>
                        </a:spcBef>
                        <a:spcAft>
                          <a:spcPts val="0"/>
                        </a:spcAft>
                      </a:pPr>
                      <a:r>
                        <a:rPr lang="en-US" sz="1800" dirty="0">
                          <a:effectLst/>
                        </a:rPr>
                        <a:t> </a:t>
                      </a:r>
                    </a:p>
                    <a:p>
                      <a:pPr algn="ctr">
                        <a:spcBef>
                          <a:spcPts val="600"/>
                        </a:spcBef>
                        <a:spcAft>
                          <a:spcPts val="0"/>
                        </a:spcAft>
                      </a:pPr>
                      <a:r>
                        <a:rPr lang="en-US" sz="18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tc rowSpan="7">
                  <a:txBody>
                    <a:bodyPr/>
                    <a:lstStyle/>
                    <a:p>
                      <a:pPr algn="l">
                        <a:spcBef>
                          <a:spcPts val="600"/>
                        </a:spcBef>
                        <a:spcAft>
                          <a:spcPts val="0"/>
                        </a:spcAft>
                      </a:pPr>
                      <a:r>
                        <a:rPr lang="en-US" sz="1800" dirty="0">
                          <a:effectLst/>
                        </a:rPr>
                        <a:t>Economic Benefits</a:t>
                      </a:r>
                    </a:p>
                    <a:p>
                      <a:pPr>
                        <a:spcBef>
                          <a:spcPts val="600"/>
                        </a:spcBef>
                        <a:spcAft>
                          <a:spcPts val="0"/>
                        </a:spcAft>
                      </a:pPr>
                      <a:r>
                        <a:rPr lang="en-US" sz="1800" dirty="0">
                          <a:effectLst/>
                        </a:rPr>
                        <a:t> </a:t>
                      </a:r>
                    </a:p>
                    <a:p>
                      <a:pPr>
                        <a:spcBef>
                          <a:spcPts val="600"/>
                        </a:spcBef>
                        <a:spcAft>
                          <a:spcPts val="0"/>
                        </a:spcAft>
                      </a:pPr>
                      <a:r>
                        <a:rPr lang="en-US" sz="1800" dirty="0">
                          <a:effectLst/>
                        </a:rPr>
                        <a:t> </a:t>
                      </a:r>
                    </a:p>
                    <a:p>
                      <a:pPr>
                        <a:spcBef>
                          <a:spcPts val="600"/>
                        </a:spcBef>
                        <a:spcAft>
                          <a:spcPts val="0"/>
                        </a:spcAft>
                      </a:pPr>
                      <a:r>
                        <a:rPr lang="en-US" sz="1800" dirty="0">
                          <a:effectLst/>
                        </a:rPr>
                        <a:t> </a:t>
                      </a:r>
                    </a:p>
                    <a:p>
                      <a:pPr>
                        <a:spcBef>
                          <a:spcPts val="600"/>
                        </a:spcBef>
                        <a:spcAft>
                          <a:spcPts val="0"/>
                        </a:spcAft>
                      </a:pPr>
                      <a:r>
                        <a:rPr lang="en-US" sz="1800" dirty="0">
                          <a:effectLst/>
                        </a:rPr>
                        <a:t> </a:t>
                      </a:r>
                    </a:p>
                    <a:p>
                      <a:pPr>
                        <a:spcBef>
                          <a:spcPts val="600"/>
                        </a:spcBef>
                        <a:spcAft>
                          <a:spcPts val="0"/>
                        </a:spcAft>
                      </a:pPr>
                      <a:r>
                        <a:rPr lang="en-US" sz="18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tc>
                  <a:txBody>
                    <a:bodyPr/>
                    <a:lstStyle/>
                    <a:p>
                      <a:pPr>
                        <a:spcBef>
                          <a:spcPts val="600"/>
                        </a:spcBef>
                        <a:spcAft>
                          <a:spcPts val="0"/>
                        </a:spcAft>
                      </a:pPr>
                      <a:r>
                        <a:rPr lang="en-US" sz="1800">
                          <a:effectLst/>
                        </a:rPr>
                        <a:t>Integration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2340184196"/>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Employment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72581302"/>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Leverage of private funding</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175320477"/>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Prosperity</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363807867"/>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dirty="0">
                          <a:effectLst/>
                        </a:rPr>
                        <a:t>Cost saving</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2141965059"/>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Economic resiliency</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2977705073"/>
                  </a:ext>
                </a:extLst>
              </a:tr>
              <a:tr h="30471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dirty="0">
                          <a:effectLst/>
                        </a:rPr>
                        <a:t>Pricing</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149049003"/>
                  </a:ext>
                </a:extLst>
              </a:tr>
              <a:tr h="219394">
                <a:tc vMerge="1">
                  <a:txBody>
                    <a:bodyPr/>
                    <a:lstStyle/>
                    <a:p>
                      <a:endParaRPr lang="en-US"/>
                    </a:p>
                  </a:txBody>
                  <a:tcPr/>
                </a:tc>
                <a:tc rowSpan="7">
                  <a:txBody>
                    <a:bodyPr/>
                    <a:lstStyle/>
                    <a:p>
                      <a:pPr>
                        <a:spcBef>
                          <a:spcPts val="600"/>
                        </a:spcBef>
                        <a:spcAft>
                          <a:spcPts val="0"/>
                        </a:spcAft>
                      </a:pPr>
                      <a:r>
                        <a:rPr lang="en-US" sz="1800" dirty="0">
                          <a:effectLst/>
                        </a:rPr>
                        <a:t>Environmental Benefits</a:t>
                      </a:r>
                    </a:p>
                    <a:p>
                      <a:pPr>
                        <a:spcBef>
                          <a:spcPts val="600"/>
                        </a:spcBef>
                        <a:spcAft>
                          <a:spcPts val="0"/>
                        </a:spcAft>
                      </a:pPr>
                      <a:r>
                        <a:rPr lang="en-US" sz="1800" dirty="0">
                          <a:effectLst/>
                        </a:rPr>
                        <a:t> </a:t>
                      </a:r>
                    </a:p>
                    <a:p>
                      <a:pPr>
                        <a:spcBef>
                          <a:spcPts val="600"/>
                        </a:spcBef>
                        <a:spcAft>
                          <a:spcPts val="0"/>
                        </a:spcAft>
                      </a:pPr>
                      <a:r>
                        <a:rPr lang="en-US" sz="1800" dirty="0">
                          <a:effectLst/>
                        </a:rPr>
                        <a:t> </a:t>
                      </a:r>
                    </a:p>
                    <a:p>
                      <a:pPr>
                        <a:spcBef>
                          <a:spcPts val="600"/>
                        </a:spcBef>
                        <a:spcAft>
                          <a:spcPts val="0"/>
                        </a:spcAft>
                      </a:pPr>
                      <a:r>
                        <a:rPr lang="en-US" sz="1800" dirty="0">
                          <a:effectLst/>
                        </a:rPr>
                        <a:t> </a:t>
                      </a:r>
                    </a:p>
                    <a:p>
                      <a:pPr>
                        <a:spcBef>
                          <a:spcPts val="600"/>
                        </a:spcBef>
                        <a:spcAft>
                          <a:spcPts val="0"/>
                        </a:spcAft>
                      </a:pPr>
                      <a:r>
                        <a:rPr lang="en-US" sz="1800" dirty="0">
                          <a:effectLst/>
                        </a:rPr>
                        <a:t> </a:t>
                      </a:r>
                    </a:p>
                    <a:p>
                      <a:pPr>
                        <a:spcBef>
                          <a:spcPts val="600"/>
                        </a:spcBef>
                        <a:spcAft>
                          <a:spcPts val="0"/>
                        </a:spcAft>
                      </a:pPr>
                      <a:r>
                        <a:rPr lang="en-US" sz="1800" dirty="0">
                          <a:effectLst/>
                        </a:rPr>
                        <a:t> </a:t>
                      </a:r>
                    </a:p>
                    <a:p>
                      <a:pPr>
                        <a:spcBef>
                          <a:spcPts val="600"/>
                        </a:spcBef>
                        <a:spcAft>
                          <a:spcPts val="0"/>
                        </a:spcAft>
                      </a:pPr>
                      <a:r>
                        <a:rPr lang="en-US" sz="18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tc>
                  <a:txBody>
                    <a:bodyPr/>
                    <a:lstStyle/>
                    <a:p>
                      <a:pPr>
                        <a:spcBef>
                          <a:spcPts val="600"/>
                        </a:spcBef>
                        <a:spcAft>
                          <a:spcPts val="0"/>
                        </a:spcAft>
                      </a:pPr>
                      <a:r>
                        <a:rPr lang="en-US" sz="1800">
                          <a:effectLst/>
                        </a:rPr>
                        <a:t>Energy Conservation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2419982298"/>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dirty="0">
                          <a:effectLst/>
                        </a:rPr>
                        <a:t>Water Conservation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789289775"/>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Waste reduction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189951143"/>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Raw Materials conservation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2440727298"/>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dirty="0">
                          <a:effectLst/>
                        </a:rPr>
                        <a:t>Environmental Quality</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161789365"/>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Ecology System Protection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2102881504"/>
                  </a:ext>
                </a:extLst>
              </a:tr>
              <a:tr h="585051">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Natural Hazard Prevention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928908491"/>
                  </a:ext>
                </a:extLst>
              </a:tr>
              <a:tr h="219394">
                <a:tc vMerge="1">
                  <a:txBody>
                    <a:bodyPr/>
                    <a:lstStyle/>
                    <a:p>
                      <a:endParaRPr lang="en-US"/>
                    </a:p>
                  </a:txBody>
                  <a:tcPr/>
                </a:tc>
                <a:tc rowSpan="4">
                  <a:txBody>
                    <a:bodyPr/>
                    <a:lstStyle/>
                    <a:p>
                      <a:pPr>
                        <a:spcBef>
                          <a:spcPts val="600"/>
                        </a:spcBef>
                        <a:spcAft>
                          <a:spcPts val="0"/>
                        </a:spcAft>
                      </a:pPr>
                      <a:r>
                        <a:rPr lang="en-US" sz="1800">
                          <a:effectLst/>
                        </a:rPr>
                        <a:t>Social Benefits</a:t>
                      </a:r>
                    </a:p>
                    <a:p>
                      <a:pPr>
                        <a:spcBef>
                          <a:spcPts val="60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tc>
                  <a:txBody>
                    <a:bodyPr/>
                    <a:lstStyle/>
                    <a:p>
                      <a:pPr>
                        <a:spcBef>
                          <a:spcPts val="600"/>
                        </a:spcBef>
                        <a:spcAft>
                          <a:spcPts val="0"/>
                        </a:spcAft>
                      </a:pPr>
                      <a:r>
                        <a:rPr lang="en-US" sz="1800">
                          <a:effectLst/>
                        </a:rPr>
                        <a:t>Public Service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706135512"/>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Governance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698806601"/>
                  </a:ext>
                </a:extLst>
              </a:tr>
              <a:tr h="219394">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a:effectLst/>
                        </a:rPr>
                        <a:t>Equitability</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1383598931"/>
                  </a:ext>
                </a:extLst>
              </a:tr>
              <a:tr h="640015">
                <a:tc vMerge="1">
                  <a:txBody>
                    <a:bodyPr/>
                    <a:lstStyle/>
                    <a:p>
                      <a:endParaRPr lang="en-US"/>
                    </a:p>
                  </a:txBody>
                  <a:tcPr/>
                </a:tc>
                <a:tc vMerge="1">
                  <a:txBody>
                    <a:bodyPr/>
                    <a:lstStyle/>
                    <a:p>
                      <a:endParaRPr lang="en-US"/>
                    </a:p>
                  </a:txBody>
                  <a:tcPr/>
                </a:tc>
                <a:tc>
                  <a:txBody>
                    <a:bodyPr/>
                    <a:lstStyle/>
                    <a:p>
                      <a:pPr>
                        <a:spcBef>
                          <a:spcPts val="600"/>
                        </a:spcBef>
                        <a:spcAft>
                          <a:spcPts val="0"/>
                        </a:spcAft>
                      </a:pPr>
                      <a:r>
                        <a:rPr lang="en-US" sz="1800" dirty="0">
                          <a:effectLst/>
                        </a:rPr>
                        <a:t>Attraction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406" marR="19406" marT="0" marB="0" anchor="ctr"/>
                </a:tc>
                <a:extLst>
                  <a:ext uri="{0D108BD9-81ED-4DB2-BD59-A6C34878D82A}">
                    <a16:rowId xmlns:a16="http://schemas.microsoft.com/office/drawing/2014/main" val="375965517"/>
                  </a:ext>
                </a:extLst>
              </a:tr>
            </a:tbl>
          </a:graphicData>
        </a:graphic>
      </p:graphicFrame>
      <p:sp>
        <p:nvSpPr>
          <p:cNvPr id="5" name="Rectangle 4">
            <a:extLst>
              <a:ext uri="{FF2B5EF4-FFF2-40B4-BE49-F238E27FC236}">
                <a16:creationId xmlns:a16="http://schemas.microsoft.com/office/drawing/2014/main" id="{0F050519-A29A-4A1E-A74B-0EB4090578FE}"/>
              </a:ext>
            </a:extLst>
          </p:cNvPr>
          <p:cNvSpPr/>
          <p:nvPr/>
        </p:nvSpPr>
        <p:spPr>
          <a:xfrm>
            <a:off x="9511937" y="254679"/>
            <a:ext cx="2680063" cy="1477328"/>
          </a:xfrm>
          <a:prstGeom prst="rect">
            <a:avLst/>
          </a:prstGeom>
        </p:spPr>
        <p:txBody>
          <a:bodyPr wrap="square">
            <a:spAutoFit/>
          </a:bodyPr>
          <a:lstStyle/>
          <a:p>
            <a:r>
              <a:rPr lang="en-US" b="1" i="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Benefit categories and subcategories for public sector (please see more detailed metrics in the document)</a:t>
            </a:r>
            <a:endParaRPr lang="en-US" b="1" i="1" dirty="0">
              <a:solidFill>
                <a:srgbClr val="FF0000"/>
              </a:solidFill>
            </a:endParaRPr>
          </a:p>
        </p:txBody>
      </p:sp>
    </p:spTree>
    <p:extLst>
      <p:ext uri="{BB962C8B-B14F-4D97-AF65-F5344CB8AC3E}">
        <p14:creationId xmlns:p14="http://schemas.microsoft.com/office/powerpoint/2010/main" val="224082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A2C8-18EB-4E8A-9568-151D28459F07}"/>
              </a:ext>
            </a:extLst>
          </p:cNvPr>
          <p:cNvSpPr>
            <a:spLocks noGrp="1"/>
          </p:cNvSpPr>
          <p:nvPr>
            <p:ph type="title"/>
          </p:nvPr>
        </p:nvSpPr>
        <p:spPr>
          <a:xfrm>
            <a:off x="136478" y="-204716"/>
            <a:ext cx="10515600" cy="1228299"/>
          </a:xfrm>
        </p:spPr>
        <p:txBody>
          <a:bodyPr>
            <a:normAutofit/>
          </a:bodyPr>
          <a:lstStyle/>
          <a:p>
            <a:r>
              <a:rPr lang="en-US" sz="3200" dirty="0">
                <a:solidFill>
                  <a:schemeClr val="accent5">
                    <a:lumMod val="75000"/>
                  </a:schemeClr>
                </a:solidFill>
                <a:latin typeface="Century Gothic" panose="020B0502020202020204" pitchFamily="34" charset="0"/>
              </a:rPr>
              <a:t>Applications Case Studies</a:t>
            </a:r>
          </a:p>
        </p:txBody>
      </p:sp>
      <p:sp>
        <p:nvSpPr>
          <p:cNvPr id="3" name="Content Placeholder 2">
            <a:extLst>
              <a:ext uri="{FF2B5EF4-FFF2-40B4-BE49-F238E27FC236}">
                <a16:creationId xmlns:a16="http://schemas.microsoft.com/office/drawing/2014/main" id="{E9CEED14-B140-4C3B-9B41-7C0538AE2407}"/>
              </a:ext>
            </a:extLst>
          </p:cNvPr>
          <p:cNvSpPr>
            <a:spLocks noGrp="1"/>
          </p:cNvSpPr>
          <p:nvPr>
            <p:ph idx="1"/>
          </p:nvPr>
        </p:nvSpPr>
        <p:spPr>
          <a:xfrm>
            <a:off x="136477" y="748937"/>
            <a:ext cx="8091447" cy="4519100"/>
          </a:xfrm>
        </p:spPr>
        <p:txBody>
          <a:bodyPr>
            <a:noAutofit/>
          </a:bodyPr>
          <a:lstStyle/>
          <a:p>
            <a:pPr marL="0" indent="0">
              <a:lnSpc>
                <a:spcPct val="120000"/>
              </a:lnSpc>
              <a:buNone/>
            </a:pPr>
            <a:r>
              <a:rPr lang="en-US" sz="1600" u="sng" dirty="0">
                <a:cs typeface="Times New Roman" panose="02020603050405020304" pitchFamily="18" charset="0"/>
                <a:hlinkClick r:id="rId2"/>
              </a:rPr>
              <a:t>Wireless water meter:</a:t>
            </a:r>
            <a:r>
              <a:rPr lang="en-US" sz="1600" dirty="0">
                <a:cs typeface="Times New Roman" panose="02020603050405020304" pitchFamily="18" charset="0"/>
              </a:rPr>
              <a:t> New York City's Automated Meter Reading (AMR) system consists of 817000 individual water meters all over the city. Each of them is connected to a low-power radio transmitter that sends water readings to rooftop receivers in a certain frequency. The receivers transmit the data to a Network Operations Center using a secure citywide telecommunication network. Customers can view their water usage data and pay bills online. Thus, saved over $3 million per year by avoiding manual meter readings. </a:t>
            </a:r>
          </a:p>
          <a:p>
            <a:pPr marL="0" indent="0">
              <a:buNone/>
            </a:pPr>
            <a:r>
              <a:rPr lang="en-US" altLang="zh-CN" sz="1500" b="1" dirty="0">
                <a:solidFill>
                  <a:schemeClr val="accent2"/>
                </a:solidFill>
                <a:cs typeface="Times New Roman" panose="02020603050405020304" pitchFamily="18" charset="0"/>
              </a:rPr>
              <a:t>Category/Subcategory: </a:t>
            </a:r>
            <a:r>
              <a:rPr lang="en-US" sz="1500" dirty="0">
                <a:cs typeface="Times New Roman" panose="02020603050405020304" pitchFamily="18" charset="0"/>
              </a:rPr>
              <a:t>Built Environment </a:t>
            </a:r>
            <a:r>
              <a:rPr lang="en-US" altLang="zh-CN" sz="1500" dirty="0">
                <a:cs typeface="Times New Roman" panose="02020603050405020304" pitchFamily="18" charset="0"/>
              </a:rPr>
              <a:t>/ </a:t>
            </a:r>
            <a:r>
              <a:rPr lang="en-US" sz="1500" dirty="0">
                <a:cs typeface="Times New Roman" panose="02020603050405020304" pitchFamily="18" charset="0"/>
              </a:rPr>
              <a:t>Smart Home</a:t>
            </a:r>
          </a:p>
          <a:p>
            <a:pPr marL="0" indent="0">
              <a:buNone/>
            </a:pPr>
            <a:endParaRPr lang="en-US" altLang="zh-CN" sz="1500" dirty="0">
              <a:cs typeface="Times New Roman" panose="02020603050405020304" pitchFamily="18" charset="0"/>
            </a:endParaRPr>
          </a:p>
          <a:p>
            <a:pPr marL="0" indent="0">
              <a:buNone/>
            </a:pPr>
            <a:endParaRPr lang="en-US" altLang="zh-CN" sz="1500" dirty="0">
              <a:cs typeface="Times New Roman" panose="02020603050405020304" pitchFamily="18" charset="0"/>
            </a:endParaRPr>
          </a:p>
          <a:p>
            <a:pPr marL="0" indent="0">
              <a:buNone/>
            </a:pPr>
            <a:endParaRPr lang="en-US" altLang="zh-CN" sz="1500" dirty="0">
              <a:cs typeface="Times New Roman" panose="02020603050405020304" pitchFamily="18" charset="0"/>
            </a:endParaRPr>
          </a:p>
          <a:p>
            <a:pPr marL="0" indent="0">
              <a:buNone/>
            </a:pPr>
            <a:endParaRPr lang="en-US" altLang="zh-CN" sz="1500" dirty="0">
              <a:cs typeface="Times New Roman" panose="02020603050405020304" pitchFamily="18" charset="0"/>
            </a:endParaRPr>
          </a:p>
          <a:p>
            <a:pPr marL="0" indent="0">
              <a:buNone/>
            </a:pPr>
            <a:endParaRPr lang="en-US" altLang="zh-CN" sz="1500" dirty="0">
              <a:cs typeface="Times New Roman" panose="02020603050405020304" pitchFamily="18" charset="0"/>
            </a:endParaRPr>
          </a:p>
          <a:p>
            <a:pPr marL="0" indent="0">
              <a:buNone/>
            </a:pPr>
            <a:endParaRPr lang="en-US" sz="1500" dirty="0">
              <a:cs typeface="Times New Roman" panose="02020603050405020304" pitchFamily="18" charset="0"/>
            </a:endParaRPr>
          </a:p>
          <a:p>
            <a:pPr marL="0" indent="0">
              <a:buNone/>
            </a:pPr>
            <a:endParaRPr lang="en-US" sz="1500" dirty="0">
              <a:cs typeface="Times New Roman" panose="02020603050405020304" pitchFamily="18" charset="0"/>
            </a:endParaRPr>
          </a:p>
        </p:txBody>
      </p:sp>
      <p:pic>
        <p:nvPicPr>
          <p:cNvPr id="4" name="Picture 3">
            <a:extLst>
              <a:ext uri="{FF2B5EF4-FFF2-40B4-BE49-F238E27FC236}">
                <a16:creationId xmlns:a16="http://schemas.microsoft.com/office/drawing/2014/main" id="{DD6E4219-7571-4880-9431-77878FC3CE46}"/>
              </a:ext>
            </a:extLst>
          </p:cNvPr>
          <p:cNvPicPr>
            <a:picLocks noChangeAspect="1"/>
          </p:cNvPicPr>
          <p:nvPr/>
        </p:nvPicPr>
        <p:blipFill>
          <a:blip r:embed="rId3"/>
          <a:stretch>
            <a:fillRect/>
          </a:stretch>
        </p:blipFill>
        <p:spPr>
          <a:xfrm>
            <a:off x="8049581" y="220932"/>
            <a:ext cx="3827598" cy="5575110"/>
          </a:xfrm>
          <a:prstGeom prst="rect">
            <a:avLst/>
          </a:prstGeom>
        </p:spPr>
      </p:pic>
      <p:sp>
        <p:nvSpPr>
          <p:cNvPr id="5" name="TextBox 4">
            <a:extLst>
              <a:ext uri="{FF2B5EF4-FFF2-40B4-BE49-F238E27FC236}">
                <a16:creationId xmlns:a16="http://schemas.microsoft.com/office/drawing/2014/main" id="{10D9FC9F-2389-41B6-97BC-CA22479114E4}"/>
              </a:ext>
            </a:extLst>
          </p:cNvPr>
          <p:cNvSpPr txBox="1"/>
          <p:nvPr/>
        </p:nvSpPr>
        <p:spPr>
          <a:xfrm>
            <a:off x="4093029" y="3110326"/>
            <a:ext cx="3956552" cy="3908762"/>
          </a:xfrm>
          <a:prstGeom prst="rect">
            <a:avLst/>
          </a:prstGeom>
          <a:noFill/>
        </p:spPr>
        <p:txBody>
          <a:bodyPr wrap="square" rtlCol="0">
            <a:spAutoFit/>
          </a:bodyPr>
          <a:lstStyle/>
          <a:p>
            <a:r>
              <a:rPr lang="en-US" altLang="zh-CN" sz="1600" b="1" dirty="0">
                <a:solidFill>
                  <a:schemeClr val="accent2"/>
                </a:solidFill>
                <a:latin typeface="+mn-lt"/>
                <a:cs typeface="Times New Roman" panose="02020603050405020304" pitchFamily="18" charset="0"/>
              </a:rPr>
              <a:t>Benefits:</a:t>
            </a:r>
            <a:endParaRPr lang="en-US" altLang="zh-CN" sz="1600" dirty="0">
              <a:latin typeface="+mn-lt"/>
              <a:cs typeface="Times New Roman" panose="02020603050405020304" pitchFamily="18" charset="0"/>
            </a:endParaRPr>
          </a:p>
          <a:p>
            <a:pPr marL="285750" indent="-285750">
              <a:buFont typeface="Arial" panose="020B0604020202020204" pitchFamily="34" charset="0"/>
              <a:buChar char="•"/>
            </a:pPr>
            <a:r>
              <a:rPr lang="en-US" altLang="zh-CN" sz="1600" dirty="0">
                <a:latin typeface="+mn-lt"/>
                <a:cs typeface="Times New Roman" panose="02020603050405020304" pitchFamily="18" charset="0"/>
              </a:rPr>
              <a:t>Decrease cost in serving citizens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Decrease cost in paying for utility, includes electricity, natural gas and water, etc. </a:t>
            </a:r>
          </a:p>
          <a:p>
            <a:pPr marL="285750" indent="-285750">
              <a:buFont typeface="Arial" panose="020B0604020202020204" pitchFamily="34" charset="0"/>
              <a:buChar char="•"/>
            </a:pPr>
            <a:r>
              <a:rPr lang="en-US" altLang="zh-CN" sz="1600" dirty="0">
                <a:latin typeface="+mn-lt"/>
                <a:cs typeface="Times New Roman" panose="02020603050405020304" pitchFamily="18" charset="0"/>
              </a:rPr>
              <a:t>Reduce residential water consumption</a:t>
            </a:r>
          </a:p>
          <a:p>
            <a:pPr marL="285750" indent="-285750">
              <a:buFont typeface="Arial" panose="020B0604020202020204" pitchFamily="34" charset="0"/>
              <a:buChar char="•"/>
            </a:pPr>
            <a:r>
              <a:rPr lang="en-US" altLang="zh-CN" sz="1600" dirty="0">
                <a:latin typeface="+mn-lt"/>
                <a:cs typeface="Times New Roman" panose="02020603050405020304" pitchFamily="18" charset="0"/>
              </a:rPr>
              <a:t>Increase residential wastewater recycling and reuse</a:t>
            </a:r>
          </a:p>
          <a:p>
            <a:pPr marL="285750" indent="-285750">
              <a:buFont typeface="Arial" panose="020B0604020202020204" pitchFamily="34" charset="0"/>
              <a:buChar char="•"/>
            </a:pPr>
            <a:r>
              <a:rPr lang="en-US" altLang="zh-CN" sz="1600" dirty="0">
                <a:latin typeface="+mn-lt"/>
                <a:cs typeface="Times New Roman" panose="02020603050405020304" pitchFamily="18" charset="0"/>
              </a:rPr>
              <a:t>Promote business development and increase revenue opportunities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Reduce operation and management cost</a:t>
            </a:r>
          </a:p>
          <a:p>
            <a:pPr marL="285750" indent="-285750">
              <a:buFont typeface="Arial" panose="020B0604020202020204" pitchFamily="34" charset="0"/>
              <a:buChar char="•"/>
            </a:pPr>
            <a:endParaRPr lang="en-US" altLang="zh-CN" sz="1600" dirty="0">
              <a:latin typeface="+mn-lt"/>
              <a:cs typeface="Times New Roman" panose="02020603050405020304" pitchFamily="18" charset="0"/>
            </a:endParaRPr>
          </a:p>
          <a:p>
            <a:pPr marL="285750" indent="-285750">
              <a:buFont typeface="Arial" panose="020B0604020202020204" pitchFamily="34" charset="0"/>
              <a:buChar char="•"/>
            </a:pPr>
            <a:endParaRPr lang="en-US" altLang="zh-CN" sz="1600" dirty="0">
              <a:latin typeface="+mn-lt"/>
              <a:cs typeface="Times New Roman" panose="02020603050405020304" pitchFamily="18" charset="0"/>
            </a:endParaRPr>
          </a:p>
          <a:p>
            <a:pPr marL="285750" indent="-285750">
              <a:buFont typeface="Arial" panose="020B0604020202020204" pitchFamily="34" charset="0"/>
              <a:buChar char="•"/>
            </a:pPr>
            <a:endParaRPr lang="en-US" altLang="zh-CN" sz="1600" dirty="0">
              <a:latin typeface="+mn-lt"/>
              <a:cs typeface="Times New Roman" panose="02020603050405020304" pitchFamily="18" charset="0"/>
            </a:endParaRPr>
          </a:p>
          <a:p>
            <a:pPr marL="285750" indent="-285750">
              <a:buFont typeface="Arial" panose="020B0604020202020204" pitchFamily="34" charset="0"/>
              <a:buChar char="•"/>
            </a:pPr>
            <a:endParaRPr lang="en-US" sz="1600" dirty="0">
              <a:latin typeface="+mn-lt"/>
            </a:endParaRPr>
          </a:p>
        </p:txBody>
      </p:sp>
      <p:sp>
        <p:nvSpPr>
          <p:cNvPr id="6" name="TextBox 5">
            <a:extLst>
              <a:ext uri="{FF2B5EF4-FFF2-40B4-BE49-F238E27FC236}">
                <a16:creationId xmlns:a16="http://schemas.microsoft.com/office/drawing/2014/main" id="{DA417FFF-E24B-4E35-A0C1-615F7EAA27B9}"/>
              </a:ext>
            </a:extLst>
          </p:cNvPr>
          <p:cNvSpPr txBox="1"/>
          <p:nvPr/>
        </p:nvSpPr>
        <p:spPr>
          <a:xfrm>
            <a:off x="136477" y="3110326"/>
            <a:ext cx="3778209" cy="3293209"/>
          </a:xfrm>
          <a:prstGeom prst="rect">
            <a:avLst/>
          </a:prstGeom>
          <a:noFill/>
        </p:spPr>
        <p:txBody>
          <a:bodyPr wrap="square" rtlCol="0">
            <a:spAutoFit/>
          </a:bodyPr>
          <a:lstStyle/>
          <a:p>
            <a:r>
              <a:rPr lang="en-US" sz="1600" b="1" dirty="0">
                <a:solidFill>
                  <a:schemeClr val="accent2"/>
                </a:solidFill>
                <a:latin typeface="+mn-lt"/>
                <a:cs typeface="Times New Roman" panose="02020603050405020304" pitchFamily="18" charset="0"/>
              </a:rPr>
              <a:t>Readiness:</a:t>
            </a:r>
            <a:r>
              <a:rPr lang="zh-CN" altLang="en-US" sz="1600" b="1" dirty="0">
                <a:solidFill>
                  <a:schemeClr val="accent2"/>
                </a:solidFill>
                <a:latin typeface="+mn-lt"/>
                <a:cs typeface="Times New Roman" panose="02020603050405020304" pitchFamily="18" charset="0"/>
              </a:rPr>
              <a:t> </a:t>
            </a:r>
            <a:r>
              <a:rPr lang="en-US" altLang="zh-CN" sz="1600" b="1" dirty="0">
                <a:solidFill>
                  <a:schemeClr val="accent2"/>
                </a:solidFill>
                <a:latin typeface="+mn-lt"/>
                <a:cs typeface="Times New Roman" panose="02020603050405020304" pitchFamily="18" charset="0"/>
              </a:rPr>
              <a:t> </a:t>
            </a:r>
          </a:p>
          <a:p>
            <a:pPr marL="285750" indent="-285750">
              <a:buFont typeface="Arial" panose="020B0604020202020204" pitchFamily="34" charset="0"/>
              <a:buChar char="•"/>
            </a:pPr>
            <a:r>
              <a:rPr lang="en-US" altLang="zh-CN" sz="1600" dirty="0">
                <a:latin typeface="+mn-lt"/>
                <a:cs typeface="Times New Roman" panose="02020603050405020304" pitchFamily="18" charset="0"/>
              </a:rPr>
              <a:t>Substantial percentage of households with internet access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Current sources of open data from government services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Substantial percentage of smart phones and tablets </a:t>
            </a:r>
          </a:p>
          <a:p>
            <a:pPr marL="285750" indent="-285750">
              <a:buFont typeface="Arial" panose="020B0604020202020204" pitchFamily="34" charset="0"/>
              <a:buChar char="•"/>
            </a:pPr>
            <a:r>
              <a:rPr lang="en-US" altLang="zh-CN" sz="1600" dirty="0">
                <a:latin typeface="+mn-lt"/>
                <a:cs typeface="Times New Roman" panose="02020603050405020304" pitchFamily="18" charset="0"/>
              </a:rPr>
              <a:t>24/7 ICT Services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Information security of public services and systems</a:t>
            </a:r>
          </a:p>
          <a:p>
            <a:pPr marL="285750" indent="-285750">
              <a:buFont typeface="Arial" panose="020B0604020202020204" pitchFamily="34" charset="0"/>
              <a:buChar char="•"/>
            </a:pPr>
            <a:endParaRPr lang="en-US" altLang="zh-CN" sz="1600" dirty="0">
              <a:latin typeface="+mn-lt"/>
              <a:cs typeface="Times New Roman" panose="02020603050405020304" pitchFamily="18" charset="0"/>
            </a:endParaRPr>
          </a:p>
          <a:p>
            <a:pPr marL="285750" indent="-285750">
              <a:buFont typeface="Arial" panose="020B0604020202020204" pitchFamily="34" charset="0"/>
              <a:buChar char="•"/>
            </a:pPr>
            <a:endParaRPr lang="en-US" altLang="zh-CN" sz="1600" dirty="0">
              <a:latin typeface="+mn-lt"/>
              <a:cs typeface="Times New Roman" panose="02020603050405020304" pitchFamily="18" charset="0"/>
            </a:endParaRPr>
          </a:p>
          <a:p>
            <a:pPr marL="285750" indent="-285750">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334150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EED14-B140-4C3B-9B41-7C0538AE2407}"/>
              </a:ext>
            </a:extLst>
          </p:cNvPr>
          <p:cNvSpPr>
            <a:spLocks noGrp="1"/>
          </p:cNvSpPr>
          <p:nvPr>
            <p:ph idx="1"/>
          </p:nvPr>
        </p:nvSpPr>
        <p:spPr>
          <a:xfrm>
            <a:off x="113783" y="191434"/>
            <a:ext cx="8017039" cy="4870472"/>
          </a:xfrm>
        </p:spPr>
        <p:txBody>
          <a:bodyPr>
            <a:noAutofit/>
          </a:bodyPr>
          <a:lstStyle/>
          <a:p>
            <a:pPr marL="0" lvl="0" indent="0">
              <a:buNone/>
            </a:pPr>
            <a:r>
              <a:rPr lang="en-US" sz="1400" dirty="0">
                <a:hlinkClick r:id="rId2"/>
              </a:rPr>
              <a:t>City Open Data Platform: </a:t>
            </a:r>
            <a:r>
              <a:rPr lang="en-US" sz="1400" dirty="0"/>
              <a:t>The London Datastore was one of the first platforms in the world to publish open data and make it public accessible. This Datastore receives over 30,000 visits a month and more than 450 transport app has been created using open data. This encourages the development of products new business model, and creation of better, more cost effective, services for all Londoners. </a:t>
            </a:r>
          </a:p>
          <a:p>
            <a:pPr marL="0" indent="0">
              <a:buNone/>
            </a:pPr>
            <a:r>
              <a:rPr lang="en-US" altLang="zh-CN" sz="1400" b="1" dirty="0">
                <a:solidFill>
                  <a:schemeClr val="accent2"/>
                </a:solidFill>
                <a:cs typeface="Times New Roman" panose="02020603050405020304" pitchFamily="18" charset="0"/>
              </a:rPr>
              <a:t>Category/Subcategory: </a:t>
            </a:r>
            <a:r>
              <a:rPr lang="en-US" sz="1400" dirty="0">
                <a:cs typeface="Times New Roman" panose="02020603050405020304" pitchFamily="18" charset="0"/>
              </a:rPr>
              <a:t>Socio-economic development /  E-Governance</a:t>
            </a:r>
            <a:endParaRPr lang="en-US" altLang="zh-CN" sz="1400" dirty="0">
              <a:cs typeface="Times New Roman" panose="02020603050405020304" pitchFamily="18" charset="0"/>
            </a:endParaRPr>
          </a:p>
          <a:p>
            <a:pPr marL="0" indent="0">
              <a:buNone/>
            </a:pPr>
            <a:endParaRPr lang="en-US" altLang="zh-CN" sz="1400" dirty="0">
              <a:cs typeface="Times New Roman" panose="02020603050405020304" pitchFamily="18" charset="0"/>
            </a:endParaRPr>
          </a:p>
          <a:p>
            <a:pPr marL="0" indent="0">
              <a:buNone/>
            </a:pPr>
            <a:endParaRPr lang="en-US" sz="1400" dirty="0">
              <a:cs typeface="Times New Roman" panose="02020603050405020304" pitchFamily="18" charset="0"/>
            </a:endParaRPr>
          </a:p>
          <a:p>
            <a:pPr marL="0" indent="0">
              <a:buNone/>
            </a:pPr>
            <a:endParaRPr lang="en-US" sz="1400" dirty="0">
              <a:cs typeface="Times New Roman" panose="02020603050405020304" pitchFamily="18" charset="0"/>
            </a:endParaRPr>
          </a:p>
        </p:txBody>
      </p:sp>
      <p:sp>
        <p:nvSpPr>
          <p:cNvPr id="5" name="TextBox 4">
            <a:extLst>
              <a:ext uri="{FF2B5EF4-FFF2-40B4-BE49-F238E27FC236}">
                <a16:creationId xmlns:a16="http://schemas.microsoft.com/office/drawing/2014/main" id="{10D9FC9F-2389-41B6-97BC-CA22479114E4}"/>
              </a:ext>
            </a:extLst>
          </p:cNvPr>
          <p:cNvSpPr txBox="1"/>
          <p:nvPr/>
        </p:nvSpPr>
        <p:spPr>
          <a:xfrm>
            <a:off x="8274756" y="195858"/>
            <a:ext cx="4018844" cy="6771084"/>
          </a:xfrm>
          <a:prstGeom prst="rect">
            <a:avLst/>
          </a:prstGeom>
          <a:noFill/>
        </p:spPr>
        <p:txBody>
          <a:bodyPr wrap="square" rtlCol="0">
            <a:spAutoFit/>
          </a:bodyPr>
          <a:lstStyle/>
          <a:p>
            <a:r>
              <a:rPr lang="en-US" altLang="zh-CN" sz="1400" b="1" dirty="0">
                <a:solidFill>
                  <a:schemeClr val="accent2"/>
                </a:solidFill>
                <a:latin typeface="+mn-lt"/>
                <a:cs typeface="Times New Roman" panose="02020603050405020304" pitchFamily="18" charset="0"/>
              </a:rPr>
              <a:t>Benefits: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Improve economic integration</a:t>
            </a:r>
          </a:p>
          <a:p>
            <a:pPr marL="285750" indent="-285750">
              <a:buFont typeface="Arial" panose="020B0604020202020204" pitchFamily="34" charset="0"/>
              <a:buChar char="•"/>
            </a:pPr>
            <a:r>
              <a:rPr lang="en-US" altLang="zh-CN" sz="1400" dirty="0">
                <a:latin typeface="+mn-lt"/>
                <a:cs typeface="Times New Roman" panose="02020603050405020304" pitchFamily="18" charset="0"/>
              </a:rPr>
              <a:t>Provide public-private-partnership opportunities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Promote local GDP Growth</a:t>
            </a:r>
          </a:p>
          <a:p>
            <a:pPr marL="285750" indent="-285750">
              <a:buFont typeface="Arial" panose="020B0604020202020204" pitchFamily="34" charset="0"/>
              <a:buChar char="•"/>
            </a:pPr>
            <a:r>
              <a:rPr lang="en-US" altLang="zh-CN" sz="1400" dirty="0">
                <a:latin typeface="+mn-lt"/>
                <a:cs typeface="Times New Roman" panose="02020603050405020304" pitchFamily="18" charset="0"/>
              </a:rPr>
              <a:t>Improve public service deliveries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Improve decision-making process and operation efficiency of governance entity within one department or across others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Reduce cost in governance operation and maintenance</a:t>
            </a:r>
          </a:p>
          <a:p>
            <a:pPr marL="285750" indent="-285750">
              <a:buFont typeface="Arial" panose="020B0604020202020204" pitchFamily="34" charset="0"/>
              <a:buChar char="•"/>
            </a:pPr>
            <a:r>
              <a:rPr lang="en-US" altLang="zh-CN" sz="1400" dirty="0">
                <a:latin typeface="+mn-lt"/>
                <a:cs typeface="Times New Roman" panose="02020603050405020304" pitchFamily="18" charset="0"/>
              </a:rPr>
              <a:t>Decrease cost in serving citizens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Enhance governance transparency</a:t>
            </a:r>
          </a:p>
          <a:p>
            <a:pPr marL="285750" indent="-285750">
              <a:buFont typeface="Arial" panose="020B0604020202020204" pitchFamily="34" charset="0"/>
              <a:buChar char="•"/>
            </a:pPr>
            <a:r>
              <a:rPr lang="en-US" altLang="zh-CN" sz="1400" dirty="0">
                <a:latin typeface="+mn-lt"/>
                <a:cs typeface="Times New Roman" panose="02020603050405020304" pitchFamily="18" charset="0"/>
              </a:rPr>
              <a:t>Reduce duplication of city effort from different departments with enhanced procurement process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Improve social equitability</a:t>
            </a:r>
          </a:p>
          <a:p>
            <a:pPr marL="285750" indent="-285750">
              <a:buFont typeface="Arial" panose="020B0604020202020204" pitchFamily="34" charset="0"/>
              <a:buChar char="•"/>
            </a:pPr>
            <a:r>
              <a:rPr lang="en-US" altLang="zh-CN" sz="1400" dirty="0">
                <a:latin typeface="+mn-lt"/>
                <a:cs typeface="Times New Roman" panose="02020603050405020304" pitchFamily="18" charset="0"/>
              </a:rPr>
              <a:t>Increase city's attraction to residents and visitors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Provide opportunities to enhance public participation in public affairs or activities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Enhance creativity of citizens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Improve community connectivity</a:t>
            </a:r>
          </a:p>
          <a:p>
            <a:pPr marL="285750" indent="-285750">
              <a:buFont typeface="Arial" panose="020B0604020202020204" pitchFamily="34" charset="0"/>
              <a:buChar char="•"/>
            </a:pPr>
            <a:r>
              <a:rPr lang="en-US" altLang="zh-CN" sz="1400" dirty="0">
                <a:latin typeface="+mn-lt"/>
                <a:cs typeface="Times New Roman" panose="02020603050405020304" pitchFamily="18" charset="0"/>
              </a:rPr>
              <a:t>Promote business development and increase revenue opportunities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Engage and leverage Small and Medium Enterprises (SME) community</a:t>
            </a:r>
          </a:p>
          <a:p>
            <a:pPr marL="285750" indent="-285750">
              <a:buFont typeface="Arial" panose="020B0604020202020204" pitchFamily="34" charset="0"/>
              <a:buChar char="•"/>
            </a:pPr>
            <a:r>
              <a:rPr lang="en-US" altLang="zh-CN" sz="1400" dirty="0">
                <a:latin typeface="+mn-lt"/>
                <a:cs typeface="Times New Roman" panose="02020603050405020304" pitchFamily="18" charset="0"/>
              </a:rPr>
              <a:t>Accelerate new business start-ups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Incubate innovative technologies and accelerate new product disruptions</a:t>
            </a:r>
          </a:p>
          <a:p>
            <a:pPr marL="285750" indent="-285750">
              <a:buFont typeface="Arial" panose="020B0604020202020204" pitchFamily="34" charset="0"/>
              <a:buChar char="•"/>
            </a:pPr>
            <a:endParaRPr lang="en-US" altLang="zh-CN" sz="1400" dirty="0">
              <a:latin typeface="+mn-lt"/>
              <a:cs typeface="Times New Roman" panose="02020603050405020304" pitchFamily="18" charset="0"/>
            </a:endParaRPr>
          </a:p>
          <a:p>
            <a:pPr marL="285750" indent="-285750">
              <a:buFont typeface="Arial" panose="020B0604020202020204" pitchFamily="34" charset="0"/>
              <a:buChar char="•"/>
            </a:pPr>
            <a:endParaRPr lang="en-US" altLang="zh-CN" sz="1400" dirty="0">
              <a:latin typeface="+mn-lt"/>
              <a:cs typeface="Times New Roman" panose="02020603050405020304" pitchFamily="18" charset="0"/>
            </a:endParaRPr>
          </a:p>
          <a:p>
            <a:pPr marL="285750" indent="-285750">
              <a:buFont typeface="Arial" panose="020B0604020202020204" pitchFamily="34" charset="0"/>
              <a:buChar char="•"/>
            </a:pPr>
            <a:endParaRPr lang="en-US" sz="1400" dirty="0">
              <a:latin typeface="+mn-lt"/>
            </a:endParaRPr>
          </a:p>
        </p:txBody>
      </p:sp>
      <p:sp>
        <p:nvSpPr>
          <p:cNvPr id="6" name="TextBox 5">
            <a:extLst>
              <a:ext uri="{FF2B5EF4-FFF2-40B4-BE49-F238E27FC236}">
                <a16:creationId xmlns:a16="http://schemas.microsoft.com/office/drawing/2014/main" id="{DA417FFF-E24B-4E35-A0C1-615F7EAA27B9}"/>
              </a:ext>
            </a:extLst>
          </p:cNvPr>
          <p:cNvSpPr txBox="1"/>
          <p:nvPr/>
        </p:nvSpPr>
        <p:spPr>
          <a:xfrm>
            <a:off x="110962" y="1660684"/>
            <a:ext cx="3803460" cy="4832092"/>
          </a:xfrm>
          <a:prstGeom prst="rect">
            <a:avLst/>
          </a:prstGeom>
          <a:noFill/>
        </p:spPr>
        <p:txBody>
          <a:bodyPr wrap="square" rtlCol="0">
            <a:spAutoFit/>
          </a:bodyPr>
          <a:lstStyle/>
          <a:p>
            <a:r>
              <a:rPr lang="en-US" sz="1400" b="1" dirty="0">
                <a:solidFill>
                  <a:schemeClr val="accent2"/>
                </a:solidFill>
                <a:latin typeface="+mn-lt"/>
                <a:cs typeface="Times New Roman" panose="02020603050405020304" pitchFamily="18" charset="0"/>
              </a:rPr>
              <a:t>Readiness:</a:t>
            </a:r>
            <a:r>
              <a:rPr lang="zh-CN" altLang="en-US" sz="1400" b="1" dirty="0">
                <a:solidFill>
                  <a:schemeClr val="accent2"/>
                </a:solidFill>
                <a:latin typeface="+mn-lt"/>
                <a:cs typeface="Times New Roman" panose="02020603050405020304" pitchFamily="18" charset="0"/>
              </a:rPr>
              <a:t> </a:t>
            </a:r>
            <a:r>
              <a:rPr lang="en-US" altLang="zh-CN" sz="1400" b="1" dirty="0">
                <a:solidFill>
                  <a:schemeClr val="accent2"/>
                </a:solidFill>
                <a:latin typeface="+mn-lt"/>
                <a:cs typeface="Times New Roman" panose="02020603050405020304" pitchFamily="18" charset="0"/>
              </a:rPr>
              <a:t> </a:t>
            </a:r>
          </a:p>
          <a:p>
            <a:pPr marL="285750" indent="-285750">
              <a:buFont typeface="Arial" panose="020B0604020202020204" pitchFamily="34" charset="0"/>
              <a:buChar char="•"/>
            </a:pPr>
            <a:r>
              <a:rPr lang="en-US" altLang="zh-CN" sz="1400" dirty="0">
                <a:latin typeface="+mn-lt"/>
                <a:cs typeface="Times New Roman" panose="02020603050405020304" pitchFamily="18" charset="0"/>
              </a:rPr>
              <a:t>Current sources of open data from government services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Availability of online city information</a:t>
            </a:r>
          </a:p>
          <a:p>
            <a:pPr marL="285750" indent="-285750">
              <a:buFont typeface="Arial" panose="020B0604020202020204" pitchFamily="34" charset="0"/>
              <a:buChar char="•"/>
            </a:pPr>
            <a:r>
              <a:rPr lang="en-US" altLang="zh-CN" sz="1400" dirty="0">
                <a:latin typeface="+mn-lt"/>
                <a:cs typeface="Times New Roman" panose="02020603050405020304" pitchFamily="18" charset="0"/>
              </a:rPr>
              <a:t>Substantial percentage of households with internet access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High City coverage with 3G enabled mobile network</a:t>
            </a:r>
          </a:p>
          <a:p>
            <a:pPr marL="285750" indent="-285750">
              <a:buFont typeface="Arial" panose="020B0604020202020204" pitchFamily="34" charset="0"/>
              <a:buChar char="•"/>
            </a:pPr>
            <a:r>
              <a:rPr lang="en-US" altLang="zh-CN" sz="1400" dirty="0">
                <a:latin typeface="+mn-lt"/>
                <a:cs typeface="Times New Roman" panose="02020603050405020304" pitchFamily="18" charset="0"/>
              </a:rPr>
              <a:t>Substantial percentage of smart phones and tablets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Use of Integrated Management &amp; Command Centre</a:t>
            </a:r>
          </a:p>
          <a:p>
            <a:pPr marL="285750" indent="-285750">
              <a:buFont typeface="Arial" panose="020B0604020202020204" pitchFamily="34" charset="0"/>
              <a:buChar char="•"/>
            </a:pPr>
            <a:r>
              <a:rPr lang="en-US" altLang="zh-CN" sz="1400" dirty="0">
                <a:latin typeface="+mn-lt"/>
                <a:cs typeface="Times New Roman" panose="02020603050405020304" pitchFamily="18" charset="0"/>
              </a:rPr>
              <a:t>Availability of online city feedback mechanisms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Government access to cloud services</a:t>
            </a:r>
          </a:p>
          <a:p>
            <a:pPr marL="285750" indent="-285750">
              <a:buFont typeface="Arial" panose="020B0604020202020204" pitchFamily="34" charset="0"/>
              <a:buChar char="•"/>
            </a:pPr>
            <a:r>
              <a:rPr lang="en-US" altLang="zh-CN" sz="1400" dirty="0">
                <a:latin typeface="+mn-lt"/>
                <a:cs typeface="Times New Roman" panose="02020603050405020304" pitchFamily="18" charset="0"/>
              </a:rPr>
              <a:t>Adult Literacy Rate - High percentage of households with at least one family member who is digitally literate </a:t>
            </a:r>
          </a:p>
          <a:p>
            <a:pPr marL="285750" indent="-285750">
              <a:buFont typeface="Arial" panose="020B0604020202020204" pitchFamily="34" charset="0"/>
              <a:buChar char="•"/>
            </a:pPr>
            <a:r>
              <a:rPr lang="en-US" altLang="zh-CN" sz="1400" dirty="0">
                <a:latin typeface="+mn-lt"/>
                <a:cs typeface="Times New Roman" panose="02020603050405020304" pitchFamily="18" charset="0"/>
              </a:rPr>
              <a:t>Most web portals/Apps are universally accessible </a:t>
            </a:r>
          </a:p>
          <a:p>
            <a:pPr marL="285750" indent="-285750">
              <a:buFont typeface="Arial" panose="020B0604020202020204" pitchFamily="34" charset="0"/>
              <a:buChar char="•"/>
            </a:pPr>
            <a:endParaRPr lang="en-US" altLang="zh-CN" sz="1400" dirty="0">
              <a:latin typeface="+mn-lt"/>
              <a:cs typeface="Times New Roman" panose="02020603050405020304" pitchFamily="18" charset="0"/>
            </a:endParaRPr>
          </a:p>
          <a:p>
            <a:pPr marL="285750" indent="-285750">
              <a:buFont typeface="Arial" panose="020B0604020202020204" pitchFamily="34" charset="0"/>
              <a:buChar char="•"/>
            </a:pPr>
            <a:endParaRPr lang="en-US" sz="1400" dirty="0">
              <a:latin typeface="+mn-lt"/>
            </a:endParaRPr>
          </a:p>
        </p:txBody>
      </p:sp>
      <p:sp>
        <p:nvSpPr>
          <p:cNvPr id="7" name="AutoShape 2" descr="Image result for bigbelly">
            <a:extLst>
              <a:ext uri="{FF2B5EF4-FFF2-40B4-BE49-F238E27FC236}">
                <a16:creationId xmlns:a16="http://schemas.microsoft.com/office/drawing/2014/main" id="{CB450081-E4F1-4421-873F-232392690B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5ECA8154-54E6-4645-937A-0BF1CACAD6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02946" y="1660684"/>
            <a:ext cx="4471810" cy="4172057"/>
          </a:xfrm>
          <a:prstGeom prst="rect">
            <a:avLst/>
          </a:prstGeom>
          <a:noFill/>
          <a:ln>
            <a:noFill/>
          </a:ln>
        </p:spPr>
      </p:pic>
    </p:spTree>
    <p:extLst>
      <p:ext uri="{BB962C8B-B14F-4D97-AF65-F5344CB8AC3E}">
        <p14:creationId xmlns:p14="http://schemas.microsoft.com/office/powerpoint/2010/main" val="184281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EED14-B140-4C3B-9B41-7C0538AE2407}"/>
              </a:ext>
            </a:extLst>
          </p:cNvPr>
          <p:cNvSpPr>
            <a:spLocks noGrp="1"/>
          </p:cNvSpPr>
          <p:nvPr>
            <p:ph idx="1"/>
          </p:nvPr>
        </p:nvSpPr>
        <p:spPr>
          <a:xfrm>
            <a:off x="136478" y="195721"/>
            <a:ext cx="5273722" cy="4850594"/>
          </a:xfrm>
        </p:spPr>
        <p:txBody>
          <a:bodyPr>
            <a:noAutofit/>
          </a:bodyPr>
          <a:lstStyle/>
          <a:p>
            <a:pPr marL="0" indent="0">
              <a:buNone/>
            </a:pPr>
            <a:r>
              <a:rPr lang="en-US" sz="1600" u="sng" dirty="0">
                <a:hlinkClick r:id="rId2"/>
              </a:rPr>
              <a:t>Smart platform for data management</a:t>
            </a:r>
            <a:r>
              <a:rPr lang="en-US" sz="1600" b="1" i="1" dirty="0"/>
              <a:t>: </a:t>
            </a:r>
            <a:r>
              <a:rPr lang="en-US" sz="1600" dirty="0"/>
              <a:t>City of Genoa, Italy uses FIWARE (fiware.org), a public, open-source platform that eases the development of Smart applications, to improve the process of collecting and processing environmental data from meteorological sensors (e.g. meteor-radar, rain gauge, hydrometric, etc.) coupled with existing geo-referential data about major infrastructures and exposed people. The data will be used to provide weather nowcasting for preventing hydrogeological risk, and providing mid/long-term forecasting to address the Climate Change risks related. </a:t>
            </a:r>
          </a:p>
          <a:p>
            <a:pPr marL="0" indent="0">
              <a:buNone/>
            </a:pPr>
            <a:r>
              <a:rPr lang="en-US" altLang="zh-CN" sz="1600" b="1" dirty="0">
                <a:solidFill>
                  <a:schemeClr val="accent2"/>
                </a:solidFill>
                <a:cs typeface="Times New Roman" panose="02020603050405020304" pitchFamily="18" charset="0"/>
              </a:rPr>
              <a:t>Category/Subcategory:</a:t>
            </a:r>
            <a:r>
              <a:rPr lang="en-US" sz="1600" dirty="0">
                <a:cs typeface="Times New Roman" panose="02020603050405020304" pitchFamily="18" charset="0"/>
              </a:rPr>
              <a:t> Public Safety, policy &amp; EM. Res/Prevention and managing of natural disasters</a:t>
            </a:r>
            <a:endParaRPr lang="en-US" altLang="zh-CN" sz="1600" dirty="0">
              <a:cs typeface="Times New Roman" panose="02020603050405020304" pitchFamily="18" charset="0"/>
            </a:endParaRPr>
          </a:p>
          <a:p>
            <a:pPr marL="0" indent="0">
              <a:buNone/>
            </a:pPr>
            <a:endParaRPr lang="en-US" altLang="zh-CN" sz="1600" dirty="0">
              <a:cs typeface="Times New Roman" panose="02020603050405020304" pitchFamily="18" charset="0"/>
            </a:endParaRPr>
          </a:p>
          <a:p>
            <a:pPr marL="0" indent="0">
              <a:buNone/>
            </a:pPr>
            <a:endParaRPr lang="en-US" altLang="zh-CN" sz="1600" dirty="0">
              <a:cs typeface="Times New Roman" panose="02020603050405020304" pitchFamily="18" charset="0"/>
            </a:endParaRPr>
          </a:p>
          <a:p>
            <a:pPr marL="0" indent="0">
              <a:buNone/>
            </a:pPr>
            <a:endParaRPr lang="en-US" sz="1600" dirty="0">
              <a:cs typeface="Times New Roman" panose="02020603050405020304" pitchFamily="18" charset="0"/>
            </a:endParaRPr>
          </a:p>
          <a:p>
            <a:pPr marL="0" indent="0">
              <a:buNone/>
            </a:pPr>
            <a:endParaRPr lang="en-US" sz="1600" dirty="0">
              <a:cs typeface="Times New Roman" panose="02020603050405020304" pitchFamily="18" charset="0"/>
            </a:endParaRPr>
          </a:p>
        </p:txBody>
      </p:sp>
      <p:sp>
        <p:nvSpPr>
          <p:cNvPr id="5" name="TextBox 4">
            <a:extLst>
              <a:ext uri="{FF2B5EF4-FFF2-40B4-BE49-F238E27FC236}">
                <a16:creationId xmlns:a16="http://schemas.microsoft.com/office/drawing/2014/main" id="{10D9FC9F-2389-41B6-97BC-CA22479114E4}"/>
              </a:ext>
            </a:extLst>
          </p:cNvPr>
          <p:cNvSpPr txBox="1"/>
          <p:nvPr/>
        </p:nvSpPr>
        <p:spPr>
          <a:xfrm>
            <a:off x="5586568" y="4057233"/>
            <a:ext cx="6605432" cy="2800767"/>
          </a:xfrm>
          <a:prstGeom prst="rect">
            <a:avLst/>
          </a:prstGeom>
          <a:noFill/>
        </p:spPr>
        <p:txBody>
          <a:bodyPr wrap="square" rtlCol="0">
            <a:spAutoFit/>
          </a:bodyPr>
          <a:lstStyle/>
          <a:p>
            <a:r>
              <a:rPr lang="en-US" altLang="zh-CN" sz="1600" b="1" dirty="0">
                <a:solidFill>
                  <a:schemeClr val="accent2"/>
                </a:solidFill>
                <a:latin typeface="+mn-lt"/>
                <a:cs typeface="Times New Roman" panose="02020603050405020304" pitchFamily="18" charset="0"/>
              </a:rPr>
              <a:t>Benefits: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Reduce economic loss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Decrease cost in serving citizens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Protect the habitat for animals and other species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Reduce the occurrence and impact of natural hazards or man-made disasters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Enhance alert of natural hazard or man-made disaster</a:t>
            </a:r>
          </a:p>
          <a:p>
            <a:pPr marL="285750" indent="-285750">
              <a:buFont typeface="Arial" panose="020B0604020202020204" pitchFamily="34" charset="0"/>
              <a:buChar char="•"/>
            </a:pPr>
            <a:r>
              <a:rPr lang="en-US" altLang="zh-CN" sz="1600" dirty="0">
                <a:latin typeface="+mn-lt"/>
                <a:cs typeface="Times New Roman" panose="02020603050405020304" pitchFamily="18" charset="0"/>
              </a:rPr>
              <a:t>Improve public safety and security via video surveillance, fire and smoke alarms and other ICT enabled devices. </a:t>
            </a:r>
          </a:p>
          <a:p>
            <a:pPr marL="285750" indent="-285750">
              <a:buFont typeface="Arial" panose="020B0604020202020204" pitchFamily="34" charset="0"/>
              <a:buChar char="•"/>
            </a:pPr>
            <a:endParaRPr lang="en-US" altLang="zh-CN" sz="1600" dirty="0">
              <a:latin typeface="+mn-lt"/>
              <a:cs typeface="Times New Roman" panose="02020603050405020304" pitchFamily="18" charset="0"/>
            </a:endParaRPr>
          </a:p>
          <a:p>
            <a:pPr marL="285750" indent="-285750">
              <a:buFont typeface="Arial" panose="020B0604020202020204" pitchFamily="34" charset="0"/>
              <a:buChar char="•"/>
            </a:pPr>
            <a:endParaRPr lang="en-US" sz="1600" dirty="0">
              <a:latin typeface="+mn-lt"/>
            </a:endParaRPr>
          </a:p>
        </p:txBody>
      </p:sp>
      <p:sp>
        <p:nvSpPr>
          <p:cNvPr id="6" name="TextBox 5">
            <a:extLst>
              <a:ext uri="{FF2B5EF4-FFF2-40B4-BE49-F238E27FC236}">
                <a16:creationId xmlns:a16="http://schemas.microsoft.com/office/drawing/2014/main" id="{DA417FFF-E24B-4E35-A0C1-615F7EAA27B9}"/>
              </a:ext>
            </a:extLst>
          </p:cNvPr>
          <p:cNvSpPr txBox="1"/>
          <p:nvPr/>
        </p:nvSpPr>
        <p:spPr>
          <a:xfrm>
            <a:off x="5569878" y="-26126"/>
            <a:ext cx="6605433" cy="4524315"/>
          </a:xfrm>
          <a:prstGeom prst="rect">
            <a:avLst/>
          </a:prstGeom>
          <a:noFill/>
        </p:spPr>
        <p:txBody>
          <a:bodyPr wrap="square" rtlCol="0">
            <a:spAutoFit/>
          </a:bodyPr>
          <a:lstStyle/>
          <a:p>
            <a:r>
              <a:rPr lang="en-US" sz="1600" b="1" dirty="0">
                <a:solidFill>
                  <a:schemeClr val="accent2"/>
                </a:solidFill>
                <a:latin typeface="+mn-lt"/>
                <a:cs typeface="Times New Roman" panose="02020603050405020304" pitchFamily="18" charset="0"/>
              </a:rPr>
              <a:t>Readiness:</a:t>
            </a:r>
            <a:r>
              <a:rPr lang="zh-CN" altLang="en-US" sz="1600" b="1" dirty="0">
                <a:solidFill>
                  <a:schemeClr val="accent2"/>
                </a:solidFill>
                <a:latin typeface="+mn-lt"/>
                <a:cs typeface="Times New Roman" panose="02020603050405020304" pitchFamily="18" charset="0"/>
              </a:rPr>
              <a:t> </a:t>
            </a:r>
            <a:r>
              <a:rPr lang="en-US" altLang="zh-CN" sz="1600" b="1" dirty="0">
                <a:solidFill>
                  <a:schemeClr val="accent2"/>
                </a:solidFill>
                <a:latin typeface="+mn-lt"/>
                <a:cs typeface="Times New Roman" panose="02020603050405020304" pitchFamily="18" charset="0"/>
              </a:rPr>
              <a:t> </a:t>
            </a:r>
          </a:p>
          <a:p>
            <a:pPr marL="285750" indent="-285750">
              <a:buFont typeface="Arial" panose="020B0604020202020204" pitchFamily="34" charset="0"/>
              <a:buChar char="•"/>
            </a:pPr>
            <a:r>
              <a:rPr lang="en-US" altLang="zh-CN" sz="1600" dirty="0">
                <a:latin typeface="+mn-lt"/>
                <a:cs typeface="Times New Roman" panose="02020603050405020304" pitchFamily="18" charset="0"/>
              </a:rPr>
              <a:t>Current sources of open data from government services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Availability of online city information</a:t>
            </a:r>
          </a:p>
          <a:p>
            <a:pPr marL="285750" indent="-285750">
              <a:buFont typeface="Arial" panose="020B0604020202020204" pitchFamily="34" charset="0"/>
              <a:buChar char="•"/>
            </a:pPr>
            <a:r>
              <a:rPr lang="en-US" altLang="zh-CN" sz="1600" dirty="0">
                <a:latin typeface="+mn-lt"/>
                <a:cs typeface="Times New Roman" panose="02020603050405020304" pitchFamily="18" charset="0"/>
              </a:rPr>
              <a:t>Substantial percentage of digital broadcasting network</a:t>
            </a:r>
          </a:p>
          <a:p>
            <a:pPr marL="285750" indent="-285750">
              <a:buFont typeface="Arial" panose="020B0604020202020204" pitchFamily="34" charset="0"/>
              <a:buChar char="•"/>
            </a:pPr>
            <a:r>
              <a:rPr lang="en-US" altLang="zh-CN" sz="1600" dirty="0">
                <a:latin typeface="+mn-lt"/>
                <a:cs typeface="Times New Roman" panose="02020603050405020304" pitchFamily="18" charset="0"/>
              </a:rPr>
              <a:t>Availability of sensors network infrastructure</a:t>
            </a:r>
          </a:p>
          <a:p>
            <a:pPr marL="285750" indent="-285750">
              <a:buFont typeface="Arial" panose="020B0604020202020204" pitchFamily="34" charset="0"/>
              <a:buChar char="•"/>
            </a:pPr>
            <a:r>
              <a:rPr lang="en-US" altLang="zh-CN" sz="1600" dirty="0">
                <a:latin typeface="+mn-lt"/>
                <a:cs typeface="Times New Roman" panose="02020603050405020304" pitchFamily="18" charset="0"/>
              </a:rPr>
              <a:t>Use of Integrated Management &amp; Command Centre</a:t>
            </a:r>
          </a:p>
          <a:p>
            <a:pPr marL="285750" indent="-285750">
              <a:buFont typeface="Arial" panose="020B0604020202020204" pitchFamily="34" charset="0"/>
              <a:buChar char="•"/>
            </a:pPr>
            <a:r>
              <a:rPr lang="en-US" altLang="zh-CN" sz="1600" dirty="0">
                <a:latin typeface="+mn-lt"/>
                <a:cs typeface="Times New Roman" panose="02020603050405020304" pitchFamily="18" charset="0"/>
              </a:rPr>
              <a:t>Centralized collaboration between emergency response, police, fire, water, power</a:t>
            </a:r>
          </a:p>
          <a:p>
            <a:pPr marL="285750" indent="-285750">
              <a:buFont typeface="Arial" panose="020B0604020202020204" pitchFamily="34" charset="0"/>
              <a:buChar char="•"/>
            </a:pPr>
            <a:r>
              <a:rPr lang="en-US" altLang="zh-CN" sz="1600" dirty="0">
                <a:latin typeface="+mn-lt"/>
                <a:cs typeface="Times New Roman" panose="02020603050405020304" pitchFamily="18" charset="0"/>
              </a:rPr>
              <a:t>Availability of online city feedback mechanisms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Government access to cloud services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24/7 ICT Services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Availability of needed citizen centric services over Mobile Applications/website portal - require support to continuously provide value to users</a:t>
            </a:r>
          </a:p>
          <a:p>
            <a:pPr marL="285750" indent="-285750">
              <a:buFont typeface="Arial" panose="020B0604020202020204" pitchFamily="34" charset="0"/>
              <a:buChar char="•"/>
            </a:pPr>
            <a:r>
              <a:rPr lang="en-US" altLang="zh-CN" sz="1600" dirty="0">
                <a:latin typeface="+mn-lt"/>
                <a:cs typeface="Times New Roman" panose="02020603050405020304" pitchFamily="18" charset="0"/>
              </a:rPr>
              <a:t>Most web portals/Apps are universally accessible (also compliant to disabled persons)(support)</a:t>
            </a:r>
          </a:p>
          <a:p>
            <a:pPr marL="285750" indent="-285750">
              <a:buFont typeface="Arial" panose="020B0604020202020204" pitchFamily="34" charset="0"/>
              <a:buChar char="•"/>
            </a:pPr>
            <a:r>
              <a:rPr lang="en-US" altLang="zh-CN" sz="1600" dirty="0">
                <a:latin typeface="+mn-lt"/>
                <a:cs typeface="Times New Roman" panose="02020603050405020304" pitchFamily="18" charset="0"/>
              </a:rPr>
              <a:t>Substantial use of social media by the public sector</a:t>
            </a:r>
          </a:p>
          <a:p>
            <a:pPr marL="285750" indent="-285750">
              <a:buFont typeface="Arial" panose="020B0604020202020204" pitchFamily="34" charset="0"/>
              <a:buChar char="•"/>
            </a:pPr>
            <a:endParaRPr lang="en-US" sz="1600" dirty="0">
              <a:latin typeface="+mn-lt"/>
            </a:endParaRPr>
          </a:p>
        </p:txBody>
      </p:sp>
      <p:sp>
        <p:nvSpPr>
          <p:cNvPr id="7" name="AutoShape 2" descr="Image result for bigbelly">
            <a:extLst>
              <a:ext uri="{FF2B5EF4-FFF2-40B4-BE49-F238E27FC236}">
                <a16:creationId xmlns:a16="http://schemas.microsoft.com/office/drawing/2014/main" id="{CB450081-E4F1-4421-873F-232392690B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s://pbs.twimg.com/media/DVGzvWhVwAAM0XQ.jpg:large">
            <a:extLst>
              <a:ext uri="{FF2B5EF4-FFF2-40B4-BE49-F238E27FC236}">
                <a16:creationId xmlns:a16="http://schemas.microsoft.com/office/drawing/2014/main" id="{D5E531E9-6F1E-482F-822C-73AD33112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45" y="3183146"/>
            <a:ext cx="5012184" cy="33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23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2E94-CA3F-4167-8C5D-5DFBEE8B665F}"/>
              </a:ext>
            </a:extLst>
          </p:cNvPr>
          <p:cNvSpPr>
            <a:spLocks noGrp="1"/>
          </p:cNvSpPr>
          <p:nvPr>
            <p:ph type="title"/>
          </p:nvPr>
        </p:nvSpPr>
        <p:spPr/>
        <p:txBody>
          <a:bodyPr>
            <a:normAutofit/>
          </a:bodyPr>
          <a:lstStyle/>
          <a:p>
            <a:r>
              <a:rPr lang="en-US" dirty="0"/>
              <a:t>Why is NIST interested in the City Platform Group?</a:t>
            </a:r>
          </a:p>
        </p:txBody>
      </p:sp>
      <p:sp>
        <p:nvSpPr>
          <p:cNvPr id="3" name="Content Placeholder 2">
            <a:extLst>
              <a:ext uri="{FF2B5EF4-FFF2-40B4-BE49-F238E27FC236}">
                <a16:creationId xmlns:a16="http://schemas.microsoft.com/office/drawing/2014/main" id="{E56B7516-5AA4-4CA9-90F5-811B6E32C36A}"/>
              </a:ext>
            </a:extLst>
          </p:cNvPr>
          <p:cNvSpPr>
            <a:spLocks noGrp="1"/>
          </p:cNvSpPr>
          <p:nvPr>
            <p:ph idx="1"/>
          </p:nvPr>
        </p:nvSpPr>
        <p:spPr>
          <a:xfrm>
            <a:off x="838200" y="1295401"/>
            <a:ext cx="10515600" cy="3276599"/>
          </a:xfrm>
        </p:spPr>
        <p:txBody>
          <a:bodyPr>
            <a:normAutofit/>
          </a:bodyPr>
          <a:lstStyle/>
          <a:p>
            <a:r>
              <a:rPr lang="en-US" sz="2400" dirty="0"/>
              <a:t>IES-City Framework provides a set of concepts and tools to aid stakeholders in understanding interoperability issues and lowering the barriers to integrating IoT and smart city features</a:t>
            </a:r>
          </a:p>
          <a:p>
            <a:r>
              <a:rPr lang="en-US" sz="2400" dirty="0"/>
              <a:t>There is a technical methodology that simplifies comparing complex systems of technology currently deployed from different sources</a:t>
            </a:r>
          </a:p>
          <a:p>
            <a:r>
              <a:rPr lang="en-US" sz="2400" dirty="0"/>
              <a:t>There is an Application Framework Tool that can speed initial studies on the potential for deploying technologies in cities and communities</a:t>
            </a:r>
          </a:p>
          <a:p>
            <a:pPr marL="0" indent="0">
              <a:buNone/>
            </a:pPr>
            <a:endParaRPr lang="en-US" sz="2400" dirty="0"/>
          </a:p>
        </p:txBody>
      </p:sp>
      <p:sp>
        <p:nvSpPr>
          <p:cNvPr id="4" name="Slide Number Placeholder 3">
            <a:extLst>
              <a:ext uri="{FF2B5EF4-FFF2-40B4-BE49-F238E27FC236}">
                <a16:creationId xmlns:a16="http://schemas.microsoft.com/office/drawing/2014/main" id="{6F65F5A0-76FA-413C-ABEA-1C0DB882EC99}"/>
              </a:ext>
            </a:extLst>
          </p:cNvPr>
          <p:cNvSpPr>
            <a:spLocks noGrp="1"/>
          </p:cNvSpPr>
          <p:nvPr>
            <p:ph type="sldNum" sz="quarter" idx="12"/>
          </p:nvPr>
        </p:nvSpPr>
        <p:spPr/>
        <p:txBody>
          <a:bodyPr/>
          <a:lstStyle/>
          <a:p>
            <a:fld id="{837F0426-0146-4C62-B73F-4A9BE455663A}" type="slidenum">
              <a:rPr lang="en-US" smtClean="0"/>
              <a:pPr/>
              <a:t>27</a:t>
            </a:fld>
            <a:endParaRPr lang="en-US"/>
          </a:p>
        </p:txBody>
      </p:sp>
      <p:sp>
        <p:nvSpPr>
          <p:cNvPr id="5" name="TextBox 4">
            <a:extLst>
              <a:ext uri="{FF2B5EF4-FFF2-40B4-BE49-F238E27FC236}">
                <a16:creationId xmlns:a16="http://schemas.microsoft.com/office/drawing/2014/main" id="{4974767B-B36A-4095-B172-99BAEF4ABF60}"/>
              </a:ext>
            </a:extLst>
          </p:cNvPr>
          <p:cNvSpPr txBox="1"/>
          <p:nvPr/>
        </p:nvSpPr>
        <p:spPr>
          <a:xfrm>
            <a:off x="1600200" y="4343400"/>
            <a:ext cx="8630055" cy="1815882"/>
          </a:xfrm>
          <a:prstGeom prst="rect">
            <a:avLst/>
          </a:prstGeom>
          <a:noFill/>
        </p:spPr>
        <p:txBody>
          <a:bodyPr wrap="square" rtlCol="0">
            <a:spAutoFit/>
          </a:bodyPr>
          <a:lstStyle/>
          <a:p>
            <a:r>
              <a:rPr lang="en-US" sz="2800" dirty="0">
                <a:solidFill>
                  <a:prstClr val="black"/>
                </a:solidFill>
              </a:rPr>
              <a:t>Based on this philosophy, NIST intends to participate and support private-sector activities to accelerate creation and adoption </a:t>
            </a:r>
            <a:r>
              <a:rPr lang="en-US" sz="2800">
                <a:solidFill>
                  <a:prstClr val="black"/>
                </a:solidFill>
              </a:rPr>
              <a:t>of standard-based, interoperable </a:t>
            </a:r>
            <a:r>
              <a:rPr lang="en-US" sz="2800" dirty="0">
                <a:solidFill>
                  <a:prstClr val="black"/>
                </a:solidFill>
              </a:rPr>
              <a:t>smart city platforms and solution.</a:t>
            </a:r>
            <a:endParaRPr lang="en-US" sz="2800" dirty="0"/>
          </a:p>
        </p:txBody>
      </p:sp>
    </p:spTree>
    <p:extLst>
      <p:ext uri="{BB962C8B-B14F-4D97-AF65-F5344CB8AC3E}">
        <p14:creationId xmlns:p14="http://schemas.microsoft.com/office/powerpoint/2010/main" val="15336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8E2B8A-170A-457D-AF58-15757304E2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989518"/>
            <a:ext cx="5029200" cy="5029200"/>
          </a:xfrm>
          <a:prstGeom prst="rect">
            <a:avLst/>
          </a:prstGeom>
        </p:spPr>
      </p:pic>
      <p:sp>
        <p:nvSpPr>
          <p:cNvPr id="2" name="Title 1"/>
          <p:cNvSpPr>
            <a:spLocks noGrp="1"/>
          </p:cNvSpPr>
          <p:nvPr>
            <p:ph type="title"/>
          </p:nvPr>
        </p:nvSpPr>
        <p:spPr/>
        <p:txBody>
          <a:bodyPr>
            <a:normAutofit/>
          </a:bodyPr>
          <a:lstStyle/>
          <a:p>
            <a:r>
              <a:rPr lang="en-US" sz="2800"/>
              <a:t>The Challenge - Divergent CPS/IoT Technology Landscape</a:t>
            </a:r>
            <a:endParaRPr lang="en-US" sz="2800" dirty="0"/>
          </a:p>
        </p:txBody>
      </p:sp>
      <p:sp>
        <p:nvSpPr>
          <p:cNvPr id="4" name="Slide Number Placeholder 3"/>
          <p:cNvSpPr>
            <a:spLocks noGrp="1"/>
          </p:cNvSpPr>
          <p:nvPr>
            <p:ph type="sldNum" sz="quarter" idx="12"/>
          </p:nvPr>
        </p:nvSpPr>
        <p:spPr>
          <a:xfrm>
            <a:off x="10744200" y="6248400"/>
            <a:ext cx="534907" cy="365125"/>
          </a:xfrm>
        </p:spPr>
        <p:txBody>
          <a:bodyPr/>
          <a:lstStyle/>
          <a:p>
            <a:fld id="{AADEDD74-A0F6-4CB8-87BF-BE4AC32CC0F1}" type="slidenum">
              <a:rPr lang="en-US" smtClean="0"/>
              <a:pPr/>
              <a:t>3</a:t>
            </a:fld>
            <a:endParaRPr lang="en-US" dirty="0"/>
          </a:p>
        </p:txBody>
      </p:sp>
      <p:pic>
        <p:nvPicPr>
          <p:cNvPr id="5" name="Content Placeholder 4"/>
          <p:cNvPicPr>
            <a:picLocks noGrp="1" noChangeAspect="1"/>
          </p:cNvPicPr>
          <p:nvPr>
            <p:ph idx="4294967295"/>
          </p:nvPr>
        </p:nvPicPr>
        <p:blipFill>
          <a:blip r:embed="rId3"/>
          <a:stretch>
            <a:fillRect/>
          </a:stretch>
        </p:blipFill>
        <p:spPr>
          <a:xfrm>
            <a:off x="0" y="996950"/>
            <a:ext cx="9182100" cy="5167313"/>
          </a:xfrm>
          <a:prstGeom prst="rect">
            <a:avLst/>
          </a:prstGeom>
        </p:spPr>
      </p:pic>
    </p:spTree>
    <p:extLst>
      <p:ext uri="{BB962C8B-B14F-4D97-AF65-F5344CB8AC3E}">
        <p14:creationId xmlns:p14="http://schemas.microsoft.com/office/powerpoint/2010/main" val="983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1EF522-BB82-4194-B1CE-E495C2C9D815}"/>
              </a:ext>
            </a:extLst>
          </p:cNvPr>
          <p:cNvSpPr>
            <a:spLocks noGrp="1"/>
          </p:cNvSpPr>
          <p:nvPr>
            <p:ph type="title"/>
          </p:nvPr>
        </p:nvSpPr>
        <p:spPr>
          <a:xfrm>
            <a:off x="838200" y="365125"/>
            <a:ext cx="10515600" cy="1015245"/>
          </a:xfrm>
        </p:spPr>
        <p:txBody>
          <a:bodyPr>
            <a:normAutofit/>
          </a:bodyPr>
          <a:lstStyle/>
          <a:p>
            <a:r>
              <a:rPr lang="en-US" dirty="0"/>
              <a:t>Global City Teams Challenge (GCTC) and IES-City Framework</a:t>
            </a:r>
          </a:p>
        </p:txBody>
      </p:sp>
      <p:sp>
        <p:nvSpPr>
          <p:cNvPr id="4" name="Slide Number Placeholder 3">
            <a:extLst>
              <a:ext uri="{FF2B5EF4-FFF2-40B4-BE49-F238E27FC236}">
                <a16:creationId xmlns:a16="http://schemas.microsoft.com/office/drawing/2014/main" id="{30F4ED16-8DF2-483D-B357-B6F2B2636BFB}"/>
              </a:ext>
            </a:extLst>
          </p:cNvPr>
          <p:cNvSpPr>
            <a:spLocks noGrp="1"/>
          </p:cNvSpPr>
          <p:nvPr>
            <p:ph type="sldNum" sz="quarter" idx="12"/>
          </p:nvPr>
        </p:nvSpPr>
        <p:spPr>
          <a:xfrm>
            <a:off x="10744200" y="6248400"/>
            <a:ext cx="534907" cy="365125"/>
          </a:xfrm>
        </p:spPr>
        <p:txBody>
          <a:bodyPr/>
          <a:lstStyle/>
          <a:p>
            <a:fld id="{837F0426-0146-4C62-B73F-4A9BE455663A}" type="slidenum">
              <a:rPr lang="en-US" smtClean="0"/>
              <a:pPr/>
              <a:t>4</a:t>
            </a:fld>
            <a:endParaRPr lang="en-US"/>
          </a:p>
        </p:txBody>
      </p:sp>
      <p:grpSp>
        <p:nvGrpSpPr>
          <p:cNvPr id="6" name="Group 5">
            <a:extLst>
              <a:ext uri="{FF2B5EF4-FFF2-40B4-BE49-F238E27FC236}">
                <a16:creationId xmlns:a16="http://schemas.microsoft.com/office/drawing/2014/main" id="{42010882-3B90-40AC-B643-F72379BE7BE9}"/>
              </a:ext>
            </a:extLst>
          </p:cNvPr>
          <p:cNvGrpSpPr/>
          <p:nvPr/>
        </p:nvGrpSpPr>
        <p:grpSpPr>
          <a:xfrm>
            <a:off x="5866357" y="1447800"/>
            <a:ext cx="5863994" cy="2045939"/>
            <a:chOff x="535806" y="2734580"/>
            <a:chExt cx="9402600" cy="3280555"/>
          </a:xfrm>
        </p:grpSpPr>
        <p:grpSp>
          <p:nvGrpSpPr>
            <p:cNvPr id="7" name="Group 6">
              <a:extLst>
                <a:ext uri="{FF2B5EF4-FFF2-40B4-BE49-F238E27FC236}">
                  <a16:creationId xmlns:a16="http://schemas.microsoft.com/office/drawing/2014/main" id="{1AE5FA1E-1EC7-4EBE-9B92-67778E9E011B}"/>
                </a:ext>
              </a:extLst>
            </p:cNvPr>
            <p:cNvGrpSpPr/>
            <p:nvPr/>
          </p:nvGrpSpPr>
          <p:grpSpPr>
            <a:xfrm>
              <a:off x="1150238" y="3376401"/>
              <a:ext cx="982414" cy="1215697"/>
              <a:chOff x="1438031" y="2647419"/>
              <a:chExt cx="402492" cy="488461"/>
            </a:xfrm>
          </p:grpSpPr>
          <p:sp>
            <p:nvSpPr>
              <p:cNvPr id="133" name="Oval 132">
                <a:extLst>
                  <a:ext uri="{FF2B5EF4-FFF2-40B4-BE49-F238E27FC236}">
                    <a16:creationId xmlns:a16="http://schemas.microsoft.com/office/drawing/2014/main" id="{E31453CD-4695-4F48-8D81-03BEB2E5656E}"/>
                  </a:ext>
                </a:extLst>
              </p:cNvPr>
              <p:cNvSpPr/>
              <p:nvPr/>
            </p:nvSpPr>
            <p:spPr>
              <a:xfrm>
                <a:off x="1613877" y="2647419"/>
                <a:ext cx="62523" cy="62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Oval 133">
                <a:extLst>
                  <a:ext uri="{FF2B5EF4-FFF2-40B4-BE49-F238E27FC236}">
                    <a16:creationId xmlns:a16="http://schemas.microsoft.com/office/drawing/2014/main" id="{973BAF13-878F-439B-B627-D84063A33C3B}"/>
                  </a:ext>
                </a:extLst>
              </p:cNvPr>
              <p:cNvSpPr/>
              <p:nvPr/>
            </p:nvSpPr>
            <p:spPr>
              <a:xfrm>
                <a:off x="1438031" y="2831080"/>
                <a:ext cx="62523" cy="62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5" name="Oval 134">
                <a:extLst>
                  <a:ext uri="{FF2B5EF4-FFF2-40B4-BE49-F238E27FC236}">
                    <a16:creationId xmlns:a16="http://schemas.microsoft.com/office/drawing/2014/main" id="{DA6A1F13-1FFE-4A5F-8A56-092D6DE75D8A}"/>
                  </a:ext>
                </a:extLst>
              </p:cNvPr>
              <p:cNvSpPr/>
              <p:nvPr/>
            </p:nvSpPr>
            <p:spPr>
              <a:xfrm>
                <a:off x="1778000" y="2831080"/>
                <a:ext cx="62523" cy="62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Oval 135">
                <a:extLst>
                  <a:ext uri="{FF2B5EF4-FFF2-40B4-BE49-F238E27FC236}">
                    <a16:creationId xmlns:a16="http://schemas.microsoft.com/office/drawing/2014/main" id="{076691A4-EFD6-4632-BE07-9017CA75FE7C}"/>
                  </a:ext>
                </a:extLst>
              </p:cNvPr>
              <p:cNvSpPr/>
              <p:nvPr/>
            </p:nvSpPr>
            <p:spPr>
              <a:xfrm>
                <a:off x="1481015" y="3073357"/>
                <a:ext cx="62523" cy="62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Oval 136">
                <a:extLst>
                  <a:ext uri="{FF2B5EF4-FFF2-40B4-BE49-F238E27FC236}">
                    <a16:creationId xmlns:a16="http://schemas.microsoft.com/office/drawing/2014/main" id="{56AB7937-2CD3-416D-944C-EDBD926D88B6}"/>
                  </a:ext>
                </a:extLst>
              </p:cNvPr>
              <p:cNvSpPr/>
              <p:nvPr/>
            </p:nvSpPr>
            <p:spPr>
              <a:xfrm>
                <a:off x="1746738" y="3073357"/>
                <a:ext cx="62523" cy="62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8" name="Group 7">
              <a:extLst>
                <a:ext uri="{FF2B5EF4-FFF2-40B4-BE49-F238E27FC236}">
                  <a16:creationId xmlns:a16="http://schemas.microsoft.com/office/drawing/2014/main" id="{180EE5E9-5843-4F8F-B857-FF810D5BFF8F}"/>
                </a:ext>
              </a:extLst>
            </p:cNvPr>
            <p:cNvGrpSpPr/>
            <p:nvPr/>
          </p:nvGrpSpPr>
          <p:grpSpPr>
            <a:xfrm>
              <a:off x="2844631" y="3068310"/>
              <a:ext cx="1544896" cy="1841601"/>
              <a:chOff x="3078262" y="1703753"/>
              <a:chExt cx="2036446" cy="2427556"/>
            </a:xfrm>
          </p:grpSpPr>
          <p:grpSp>
            <p:nvGrpSpPr>
              <p:cNvPr id="112" name="Group 111">
                <a:extLst>
                  <a:ext uri="{FF2B5EF4-FFF2-40B4-BE49-F238E27FC236}">
                    <a16:creationId xmlns:a16="http://schemas.microsoft.com/office/drawing/2014/main" id="{6C1C7205-6869-4E06-947F-96D672290212}"/>
                  </a:ext>
                </a:extLst>
              </p:cNvPr>
              <p:cNvGrpSpPr/>
              <p:nvPr/>
            </p:nvGrpSpPr>
            <p:grpSpPr>
              <a:xfrm>
                <a:off x="3843372" y="1703753"/>
                <a:ext cx="450242" cy="449385"/>
                <a:chOff x="3535461" y="2721076"/>
                <a:chExt cx="450242" cy="449385"/>
              </a:xfrm>
            </p:grpSpPr>
            <p:sp>
              <p:nvSpPr>
                <p:cNvPr id="131" name="Chord 130">
                  <a:extLst>
                    <a:ext uri="{FF2B5EF4-FFF2-40B4-BE49-F238E27FC236}">
                      <a16:creationId xmlns:a16="http://schemas.microsoft.com/office/drawing/2014/main" id="{B160CCE3-EABE-4E0D-9228-153BE353F544}"/>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2" name="Chord 131">
                  <a:extLst>
                    <a:ext uri="{FF2B5EF4-FFF2-40B4-BE49-F238E27FC236}">
                      <a16:creationId xmlns:a16="http://schemas.microsoft.com/office/drawing/2014/main" id="{78792C6C-0FDE-495A-98BC-268E8996ADDB}"/>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113" name="Group 112">
                <a:extLst>
                  <a:ext uri="{FF2B5EF4-FFF2-40B4-BE49-F238E27FC236}">
                    <a16:creationId xmlns:a16="http://schemas.microsoft.com/office/drawing/2014/main" id="{85B3F0E1-E66B-4F71-B348-CE5C91E58617}"/>
                  </a:ext>
                </a:extLst>
              </p:cNvPr>
              <p:cNvGrpSpPr/>
              <p:nvPr/>
            </p:nvGrpSpPr>
            <p:grpSpPr>
              <a:xfrm>
                <a:off x="3078262" y="2562169"/>
                <a:ext cx="450242" cy="449385"/>
                <a:chOff x="3535461" y="2721076"/>
                <a:chExt cx="450242" cy="449385"/>
              </a:xfrm>
            </p:grpSpPr>
            <p:sp>
              <p:nvSpPr>
                <p:cNvPr id="129" name="Chord 128">
                  <a:extLst>
                    <a:ext uri="{FF2B5EF4-FFF2-40B4-BE49-F238E27FC236}">
                      <a16:creationId xmlns:a16="http://schemas.microsoft.com/office/drawing/2014/main" id="{56ECECE0-AB2C-4E67-9782-625B96FC4A68}"/>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0" name="Chord 129">
                  <a:extLst>
                    <a:ext uri="{FF2B5EF4-FFF2-40B4-BE49-F238E27FC236}">
                      <a16:creationId xmlns:a16="http://schemas.microsoft.com/office/drawing/2014/main" id="{9B51A801-E75B-46E1-9534-F3BA9BA0591B}"/>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114" name="Group 113">
                <a:extLst>
                  <a:ext uri="{FF2B5EF4-FFF2-40B4-BE49-F238E27FC236}">
                    <a16:creationId xmlns:a16="http://schemas.microsoft.com/office/drawing/2014/main" id="{0005C067-BBD1-4D68-B51C-63D619B43DEA}"/>
                  </a:ext>
                </a:extLst>
              </p:cNvPr>
              <p:cNvGrpSpPr/>
              <p:nvPr/>
            </p:nvGrpSpPr>
            <p:grpSpPr>
              <a:xfrm>
                <a:off x="4543168" y="2487524"/>
                <a:ext cx="450242" cy="449385"/>
                <a:chOff x="3535461" y="2721076"/>
                <a:chExt cx="450242" cy="449385"/>
              </a:xfrm>
            </p:grpSpPr>
            <p:sp>
              <p:nvSpPr>
                <p:cNvPr id="127" name="Chord 126">
                  <a:extLst>
                    <a:ext uri="{FF2B5EF4-FFF2-40B4-BE49-F238E27FC236}">
                      <a16:creationId xmlns:a16="http://schemas.microsoft.com/office/drawing/2014/main" id="{D34B1F74-F259-4E01-BD2F-4D6F54BB1517}"/>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Chord 127">
                  <a:extLst>
                    <a:ext uri="{FF2B5EF4-FFF2-40B4-BE49-F238E27FC236}">
                      <a16:creationId xmlns:a16="http://schemas.microsoft.com/office/drawing/2014/main" id="{F1878878-300C-4B32-BEEF-14A2DE31ABFD}"/>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115" name="Group 114">
                <a:extLst>
                  <a:ext uri="{FF2B5EF4-FFF2-40B4-BE49-F238E27FC236}">
                    <a16:creationId xmlns:a16="http://schemas.microsoft.com/office/drawing/2014/main" id="{14347B36-A004-4A6B-8D23-C4D29BA53E1E}"/>
                  </a:ext>
                </a:extLst>
              </p:cNvPr>
              <p:cNvGrpSpPr/>
              <p:nvPr/>
            </p:nvGrpSpPr>
            <p:grpSpPr>
              <a:xfrm>
                <a:off x="3199560" y="3233973"/>
                <a:ext cx="450242" cy="449385"/>
                <a:chOff x="3535461" y="2721076"/>
                <a:chExt cx="450242" cy="449385"/>
              </a:xfrm>
            </p:grpSpPr>
            <p:sp>
              <p:nvSpPr>
                <p:cNvPr id="125" name="Chord 124">
                  <a:extLst>
                    <a:ext uri="{FF2B5EF4-FFF2-40B4-BE49-F238E27FC236}">
                      <a16:creationId xmlns:a16="http://schemas.microsoft.com/office/drawing/2014/main" id="{6CD803F4-B0C1-4983-AC9C-3957D3AAD0C9}"/>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Chord 125">
                  <a:extLst>
                    <a:ext uri="{FF2B5EF4-FFF2-40B4-BE49-F238E27FC236}">
                      <a16:creationId xmlns:a16="http://schemas.microsoft.com/office/drawing/2014/main" id="{AAAF4489-1761-46F3-BC3E-4721788D06F9}"/>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grpSp>
            <p:nvGrpSpPr>
              <p:cNvPr id="116" name="Group 115">
                <a:extLst>
                  <a:ext uri="{FF2B5EF4-FFF2-40B4-BE49-F238E27FC236}">
                    <a16:creationId xmlns:a16="http://schemas.microsoft.com/office/drawing/2014/main" id="{9E3D1BCD-0C02-416F-ABEF-E112521A3CA7}"/>
                  </a:ext>
                </a:extLst>
              </p:cNvPr>
              <p:cNvGrpSpPr/>
              <p:nvPr/>
            </p:nvGrpSpPr>
            <p:grpSpPr>
              <a:xfrm>
                <a:off x="4664466" y="3159328"/>
                <a:ext cx="450242" cy="449385"/>
                <a:chOff x="3535461" y="2721076"/>
                <a:chExt cx="450242" cy="449385"/>
              </a:xfrm>
            </p:grpSpPr>
            <p:sp>
              <p:nvSpPr>
                <p:cNvPr id="123" name="Chord 122">
                  <a:extLst>
                    <a:ext uri="{FF2B5EF4-FFF2-40B4-BE49-F238E27FC236}">
                      <a16:creationId xmlns:a16="http://schemas.microsoft.com/office/drawing/2014/main" id="{5C6B6831-DF0E-4DF6-9343-F13898BE0F07}"/>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Chord 123">
                  <a:extLst>
                    <a:ext uri="{FF2B5EF4-FFF2-40B4-BE49-F238E27FC236}">
                      <a16:creationId xmlns:a16="http://schemas.microsoft.com/office/drawing/2014/main" id="{8ED01DB7-39DF-46ED-BCCB-8670056A2A9D}"/>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117" name="Group 116">
                <a:extLst>
                  <a:ext uri="{FF2B5EF4-FFF2-40B4-BE49-F238E27FC236}">
                    <a16:creationId xmlns:a16="http://schemas.microsoft.com/office/drawing/2014/main" id="{C0ECF8BA-6A73-4EBF-B40F-77988D94C761}"/>
                  </a:ext>
                </a:extLst>
              </p:cNvPr>
              <p:cNvGrpSpPr/>
              <p:nvPr/>
            </p:nvGrpSpPr>
            <p:grpSpPr>
              <a:xfrm>
                <a:off x="3867377" y="2709943"/>
                <a:ext cx="450242" cy="449385"/>
                <a:chOff x="3535461" y="2721076"/>
                <a:chExt cx="450242" cy="449385"/>
              </a:xfrm>
            </p:grpSpPr>
            <p:sp>
              <p:nvSpPr>
                <p:cNvPr id="121" name="Chord 120">
                  <a:extLst>
                    <a:ext uri="{FF2B5EF4-FFF2-40B4-BE49-F238E27FC236}">
                      <a16:creationId xmlns:a16="http://schemas.microsoft.com/office/drawing/2014/main" id="{F4DD9F9A-CC3C-4763-9BF6-68F6B574B624}"/>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Chord 121">
                  <a:extLst>
                    <a:ext uri="{FF2B5EF4-FFF2-40B4-BE49-F238E27FC236}">
                      <a16:creationId xmlns:a16="http://schemas.microsoft.com/office/drawing/2014/main" id="{F59FD5FC-E0B1-4D88-9EF1-E2B05281C88F}"/>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118" name="Group 117">
                <a:extLst>
                  <a:ext uri="{FF2B5EF4-FFF2-40B4-BE49-F238E27FC236}">
                    <a16:creationId xmlns:a16="http://schemas.microsoft.com/office/drawing/2014/main" id="{D0A9B525-C967-453B-9DAB-E5963DFC028C}"/>
                  </a:ext>
                </a:extLst>
              </p:cNvPr>
              <p:cNvGrpSpPr/>
              <p:nvPr/>
            </p:nvGrpSpPr>
            <p:grpSpPr>
              <a:xfrm>
                <a:off x="3842515" y="3681924"/>
                <a:ext cx="450242" cy="449385"/>
                <a:chOff x="3535461" y="2721076"/>
                <a:chExt cx="450242" cy="449385"/>
              </a:xfrm>
            </p:grpSpPr>
            <p:sp>
              <p:nvSpPr>
                <p:cNvPr id="119" name="Chord 118">
                  <a:extLst>
                    <a:ext uri="{FF2B5EF4-FFF2-40B4-BE49-F238E27FC236}">
                      <a16:creationId xmlns:a16="http://schemas.microsoft.com/office/drawing/2014/main" id="{B6A04B6A-86AA-4CA4-9D8B-063F3A1660D2}"/>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Chord 119">
                  <a:extLst>
                    <a:ext uri="{FF2B5EF4-FFF2-40B4-BE49-F238E27FC236}">
                      <a16:creationId xmlns:a16="http://schemas.microsoft.com/office/drawing/2014/main" id="{C5222B6F-DD49-4D5D-8567-7D3228EDDFDB}"/>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sp>
          <p:nvSpPr>
            <p:cNvPr id="9" name="TextBox 8">
              <a:extLst>
                <a:ext uri="{FF2B5EF4-FFF2-40B4-BE49-F238E27FC236}">
                  <a16:creationId xmlns:a16="http://schemas.microsoft.com/office/drawing/2014/main" id="{AD7E8C36-2DF9-49D7-84F2-4D29C842335E}"/>
                </a:ext>
              </a:extLst>
            </p:cNvPr>
            <p:cNvSpPr txBox="1"/>
            <p:nvPr/>
          </p:nvSpPr>
          <p:spPr>
            <a:xfrm>
              <a:off x="1107791" y="5063813"/>
              <a:ext cx="1137217" cy="951322"/>
            </a:xfrm>
            <a:prstGeom prst="rect">
              <a:avLst/>
            </a:prstGeom>
            <a:noFill/>
          </p:spPr>
          <p:txBody>
            <a:bodyPr wrap="square" rtlCol="0">
              <a:spAutoFit/>
            </a:bodyPr>
            <a:lstStyle/>
            <a:p>
              <a:pPr algn="ctr"/>
              <a:r>
                <a:rPr lang="en-US" sz="600" dirty="0"/>
                <a:t>Smart America 2014</a:t>
              </a:r>
            </a:p>
          </p:txBody>
        </p:sp>
        <p:sp>
          <p:nvSpPr>
            <p:cNvPr id="10" name="TextBox 9">
              <a:extLst>
                <a:ext uri="{FF2B5EF4-FFF2-40B4-BE49-F238E27FC236}">
                  <a16:creationId xmlns:a16="http://schemas.microsoft.com/office/drawing/2014/main" id="{D44365C3-AE78-49FC-A848-717F31DA2CF7}"/>
                </a:ext>
              </a:extLst>
            </p:cNvPr>
            <p:cNvSpPr txBox="1"/>
            <p:nvPr/>
          </p:nvSpPr>
          <p:spPr>
            <a:xfrm>
              <a:off x="3134214" y="5063813"/>
              <a:ext cx="1137217" cy="951322"/>
            </a:xfrm>
            <a:prstGeom prst="rect">
              <a:avLst/>
            </a:prstGeom>
            <a:noFill/>
          </p:spPr>
          <p:txBody>
            <a:bodyPr wrap="square" rtlCol="0">
              <a:spAutoFit/>
            </a:bodyPr>
            <a:lstStyle/>
            <a:p>
              <a:pPr algn="ctr"/>
              <a:r>
                <a:rPr lang="en-US" sz="600" dirty="0"/>
                <a:t>GCTC 2015 &amp; 2016</a:t>
              </a:r>
            </a:p>
          </p:txBody>
        </p:sp>
        <p:sp>
          <p:nvSpPr>
            <p:cNvPr id="11" name="TextBox 10">
              <a:extLst>
                <a:ext uri="{FF2B5EF4-FFF2-40B4-BE49-F238E27FC236}">
                  <a16:creationId xmlns:a16="http://schemas.microsoft.com/office/drawing/2014/main" id="{081AB1F3-D3CA-42F9-B9A4-442242494FC9}"/>
                </a:ext>
              </a:extLst>
            </p:cNvPr>
            <p:cNvSpPr txBox="1"/>
            <p:nvPr/>
          </p:nvSpPr>
          <p:spPr>
            <a:xfrm>
              <a:off x="5160635" y="5063813"/>
              <a:ext cx="1137217" cy="713491"/>
            </a:xfrm>
            <a:prstGeom prst="rect">
              <a:avLst/>
            </a:prstGeom>
            <a:noFill/>
          </p:spPr>
          <p:txBody>
            <a:bodyPr wrap="square" rtlCol="0">
              <a:spAutoFit/>
            </a:bodyPr>
            <a:lstStyle/>
            <a:p>
              <a:pPr algn="ctr"/>
              <a:r>
                <a:rPr lang="en-US" sz="600" dirty="0"/>
                <a:t>GCTC 2017</a:t>
              </a:r>
            </a:p>
          </p:txBody>
        </p:sp>
        <p:sp>
          <p:nvSpPr>
            <p:cNvPr id="12" name="TextBox 11">
              <a:extLst>
                <a:ext uri="{FF2B5EF4-FFF2-40B4-BE49-F238E27FC236}">
                  <a16:creationId xmlns:a16="http://schemas.microsoft.com/office/drawing/2014/main" id="{B7ED6769-F8CA-42A0-AA5F-264C6DE03B3E}"/>
                </a:ext>
              </a:extLst>
            </p:cNvPr>
            <p:cNvSpPr txBox="1"/>
            <p:nvPr/>
          </p:nvSpPr>
          <p:spPr>
            <a:xfrm>
              <a:off x="7843549" y="5063813"/>
              <a:ext cx="1137217" cy="951322"/>
            </a:xfrm>
            <a:prstGeom prst="rect">
              <a:avLst/>
            </a:prstGeom>
            <a:noFill/>
          </p:spPr>
          <p:txBody>
            <a:bodyPr wrap="square" rtlCol="0">
              <a:spAutoFit/>
            </a:bodyPr>
            <a:lstStyle/>
            <a:p>
              <a:pPr algn="ctr"/>
              <a:r>
                <a:rPr lang="en-US" sz="600" dirty="0"/>
                <a:t>GCTC SC3 2018</a:t>
              </a:r>
            </a:p>
          </p:txBody>
        </p:sp>
        <p:grpSp>
          <p:nvGrpSpPr>
            <p:cNvPr id="13" name="Group 12">
              <a:extLst>
                <a:ext uri="{FF2B5EF4-FFF2-40B4-BE49-F238E27FC236}">
                  <a16:creationId xmlns:a16="http://schemas.microsoft.com/office/drawing/2014/main" id="{74CEE175-BEA3-439F-90B1-554ADB5A1AE0}"/>
                </a:ext>
              </a:extLst>
            </p:cNvPr>
            <p:cNvGrpSpPr/>
            <p:nvPr/>
          </p:nvGrpSpPr>
          <p:grpSpPr>
            <a:xfrm>
              <a:off x="4950795" y="3103710"/>
              <a:ext cx="1683349" cy="1699998"/>
              <a:chOff x="5712331" y="1441088"/>
              <a:chExt cx="3215286" cy="3247087"/>
            </a:xfrm>
          </p:grpSpPr>
          <p:grpSp>
            <p:nvGrpSpPr>
              <p:cNvPr id="85" name="Group 84">
                <a:extLst>
                  <a:ext uri="{FF2B5EF4-FFF2-40B4-BE49-F238E27FC236}">
                    <a16:creationId xmlns:a16="http://schemas.microsoft.com/office/drawing/2014/main" id="{4C74E731-B3F0-4290-AD81-6971AB244559}"/>
                  </a:ext>
                </a:extLst>
              </p:cNvPr>
              <p:cNvGrpSpPr/>
              <p:nvPr/>
            </p:nvGrpSpPr>
            <p:grpSpPr>
              <a:xfrm>
                <a:off x="6477441" y="1441088"/>
                <a:ext cx="1271336" cy="1268916"/>
                <a:chOff x="3535461" y="2721076"/>
                <a:chExt cx="450242" cy="449385"/>
              </a:xfrm>
            </p:grpSpPr>
            <p:sp>
              <p:nvSpPr>
                <p:cNvPr id="110" name="Chord 109">
                  <a:extLst>
                    <a:ext uri="{FF2B5EF4-FFF2-40B4-BE49-F238E27FC236}">
                      <a16:creationId xmlns:a16="http://schemas.microsoft.com/office/drawing/2014/main" id="{AA44420E-4C50-414D-A121-D85CF67A959F}"/>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Chord 110">
                  <a:extLst>
                    <a:ext uri="{FF2B5EF4-FFF2-40B4-BE49-F238E27FC236}">
                      <a16:creationId xmlns:a16="http://schemas.microsoft.com/office/drawing/2014/main" id="{76769B5D-9754-49CD-84D1-6FA62F92778A}"/>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86" name="Group 85">
                <a:extLst>
                  <a:ext uri="{FF2B5EF4-FFF2-40B4-BE49-F238E27FC236}">
                    <a16:creationId xmlns:a16="http://schemas.microsoft.com/office/drawing/2014/main" id="{5B818944-6207-4A80-B255-C2273B446D73}"/>
                  </a:ext>
                </a:extLst>
              </p:cNvPr>
              <p:cNvGrpSpPr/>
              <p:nvPr/>
            </p:nvGrpSpPr>
            <p:grpSpPr>
              <a:xfrm>
                <a:off x="5712331" y="2299504"/>
                <a:ext cx="1271336" cy="1268916"/>
                <a:chOff x="3535461" y="2721076"/>
                <a:chExt cx="450242" cy="449385"/>
              </a:xfrm>
            </p:grpSpPr>
            <p:sp>
              <p:nvSpPr>
                <p:cNvPr id="108" name="Chord 107">
                  <a:extLst>
                    <a:ext uri="{FF2B5EF4-FFF2-40B4-BE49-F238E27FC236}">
                      <a16:creationId xmlns:a16="http://schemas.microsoft.com/office/drawing/2014/main" id="{9ED2FC02-C8DD-4ECB-AF26-3D3C2C61E4C4}"/>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Chord 108">
                  <a:extLst>
                    <a:ext uri="{FF2B5EF4-FFF2-40B4-BE49-F238E27FC236}">
                      <a16:creationId xmlns:a16="http://schemas.microsoft.com/office/drawing/2014/main" id="{858A5BA7-7587-4D57-B10C-EA0616395606}"/>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87" name="Group 86">
                <a:extLst>
                  <a:ext uri="{FF2B5EF4-FFF2-40B4-BE49-F238E27FC236}">
                    <a16:creationId xmlns:a16="http://schemas.microsoft.com/office/drawing/2014/main" id="{4A9C580C-5F09-4070-9354-45EB3675541F}"/>
                  </a:ext>
                </a:extLst>
              </p:cNvPr>
              <p:cNvGrpSpPr/>
              <p:nvPr/>
            </p:nvGrpSpPr>
            <p:grpSpPr>
              <a:xfrm>
                <a:off x="7177237" y="2224859"/>
                <a:ext cx="1271336" cy="1268916"/>
                <a:chOff x="3535461" y="2721076"/>
                <a:chExt cx="450242" cy="449385"/>
              </a:xfrm>
            </p:grpSpPr>
            <p:sp>
              <p:nvSpPr>
                <p:cNvPr id="106" name="Chord 105">
                  <a:extLst>
                    <a:ext uri="{FF2B5EF4-FFF2-40B4-BE49-F238E27FC236}">
                      <a16:creationId xmlns:a16="http://schemas.microsoft.com/office/drawing/2014/main" id="{CC567602-A923-414B-ABE8-CCED99E5D472}"/>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Chord 106">
                  <a:extLst>
                    <a:ext uri="{FF2B5EF4-FFF2-40B4-BE49-F238E27FC236}">
                      <a16:creationId xmlns:a16="http://schemas.microsoft.com/office/drawing/2014/main" id="{691CB5AC-47B9-45DB-8483-433A39DDA995}"/>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88" name="Group 87">
                <a:extLst>
                  <a:ext uri="{FF2B5EF4-FFF2-40B4-BE49-F238E27FC236}">
                    <a16:creationId xmlns:a16="http://schemas.microsoft.com/office/drawing/2014/main" id="{EFBEE3A9-F763-4AE7-AF5F-EB1536052E4B}"/>
                  </a:ext>
                </a:extLst>
              </p:cNvPr>
              <p:cNvGrpSpPr/>
              <p:nvPr/>
            </p:nvGrpSpPr>
            <p:grpSpPr>
              <a:xfrm>
                <a:off x="5833629" y="2971308"/>
                <a:ext cx="1271336" cy="1268916"/>
                <a:chOff x="3535461" y="2721076"/>
                <a:chExt cx="450242" cy="449385"/>
              </a:xfrm>
            </p:grpSpPr>
            <p:sp>
              <p:nvSpPr>
                <p:cNvPr id="104" name="Chord 103">
                  <a:extLst>
                    <a:ext uri="{FF2B5EF4-FFF2-40B4-BE49-F238E27FC236}">
                      <a16:creationId xmlns:a16="http://schemas.microsoft.com/office/drawing/2014/main" id="{E5179AE2-13B2-4ADF-BEFB-01996B655D93}"/>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Chord 104">
                  <a:extLst>
                    <a:ext uri="{FF2B5EF4-FFF2-40B4-BE49-F238E27FC236}">
                      <a16:creationId xmlns:a16="http://schemas.microsoft.com/office/drawing/2014/main" id="{3D37A9BD-6B27-475E-8F4D-F08374C23494}"/>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89" name="Group 88">
                <a:extLst>
                  <a:ext uri="{FF2B5EF4-FFF2-40B4-BE49-F238E27FC236}">
                    <a16:creationId xmlns:a16="http://schemas.microsoft.com/office/drawing/2014/main" id="{D2F8B722-C815-4DD6-BCE0-448DBCD3C83B}"/>
                  </a:ext>
                </a:extLst>
              </p:cNvPr>
              <p:cNvGrpSpPr/>
              <p:nvPr/>
            </p:nvGrpSpPr>
            <p:grpSpPr>
              <a:xfrm>
                <a:off x="7298535" y="2896663"/>
                <a:ext cx="1271336" cy="1268916"/>
                <a:chOff x="3535461" y="2721076"/>
                <a:chExt cx="450242" cy="449385"/>
              </a:xfrm>
            </p:grpSpPr>
            <p:sp>
              <p:nvSpPr>
                <p:cNvPr id="102" name="Chord 101">
                  <a:extLst>
                    <a:ext uri="{FF2B5EF4-FFF2-40B4-BE49-F238E27FC236}">
                      <a16:creationId xmlns:a16="http://schemas.microsoft.com/office/drawing/2014/main" id="{DF9A93D4-DB30-4BE9-8557-DB3F78AB6B32}"/>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Chord 102">
                  <a:extLst>
                    <a:ext uri="{FF2B5EF4-FFF2-40B4-BE49-F238E27FC236}">
                      <a16:creationId xmlns:a16="http://schemas.microsoft.com/office/drawing/2014/main" id="{0CE07011-16DC-4A07-8FD2-12CF13E7B55F}"/>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90" name="Group 89">
                <a:extLst>
                  <a:ext uri="{FF2B5EF4-FFF2-40B4-BE49-F238E27FC236}">
                    <a16:creationId xmlns:a16="http://schemas.microsoft.com/office/drawing/2014/main" id="{2DDF7425-F076-4EB5-ACE7-70A00DE889A9}"/>
                  </a:ext>
                </a:extLst>
              </p:cNvPr>
              <p:cNvGrpSpPr/>
              <p:nvPr/>
            </p:nvGrpSpPr>
            <p:grpSpPr>
              <a:xfrm>
                <a:off x="6501446" y="2447278"/>
                <a:ext cx="1271336" cy="1268916"/>
                <a:chOff x="3535461" y="2721076"/>
                <a:chExt cx="450242" cy="449385"/>
              </a:xfrm>
            </p:grpSpPr>
            <p:sp>
              <p:nvSpPr>
                <p:cNvPr id="100" name="Chord 99">
                  <a:extLst>
                    <a:ext uri="{FF2B5EF4-FFF2-40B4-BE49-F238E27FC236}">
                      <a16:creationId xmlns:a16="http://schemas.microsoft.com/office/drawing/2014/main" id="{FDC35ADC-9B5A-4E61-BB58-4C4A45596B29}"/>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1" name="Chord 100">
                  <a:extLst>
                    <a:ext uri="{FF2B5EF4-FFF2-40B4-BE49-F238E27FC236}">
                      <a16:creationId xmlns:a16="http://schemas.microsoft.com/office/drawing/2014/main" id="{CE035DCD-FEA4-4808-A220-558D71FAA2C9}"/>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91" name="Group 90">
                <a:extLst>
                  <a:ext uri="{FF2B5EF4-FFF2-40B4-BE49-F238E27FC236}">
                    <a16:creationId xmlns:a16="http://schemas.microsoft.com/office/drawing/2014/main" id="{F1E61EEB-7A1D-4264-98D4-6A93234EFC3F}"/>
                  </a:ext>
                </a:extLst>
              </p:cNvPr>
              <p:cNvGrpSpPr/>
              <p:nvPr/>
            </p:nvGrpSpPr>
            <p:grpSpPr>
              <a:xfrm>
                <a:off x="6476584" y="3419259"/>
                <a:ext cx="1271336" cy="1268916"/>
                <a:chOff x="3535461" y="2721076"/>
                <a:chExt cx="450242" cy="449385"/>
              </a:xfrm>
            </p:grpSpPr>
            <p:sp>
              <p:nvSpPr>
                <p:cNvPr id="98" name="Chord 97">
                  <a:extLst>
                    <a:ext uri="{FF2B5EF4-FFF2-40B4-BE49-F238E27FC236}">
                      <a16:creationId xmlns:a16="http://schemas.microsoft.com/office/drawing/2014/main" id="{2DFBC8F2-32BD-41FF-B2A2-DECFFFED5584}"/>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9" name="Chord 98">
                  <a:extLst>
                    <a:ext uri="{FF2B5EF4-FFF2-40B4-BE49-F238E27FC236}">
                      <a16:creationId xmlns:a16="http://schemas.microsoft.com/office/drawing/2014/main" id="{F25BAD8B-0E38-4F34-BC57-42C5E2FB03C4}"/>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2" name="Oval 91">
                <a:extLst>
                  <a:ext uri="{FF2B5EF4-FFF2-40B4-BE49-F238E27FC236}">
                    <a16:creationId xmlns:a16="http://schemas.microsoft.com/office/drawing/2014/main" id="{A5358027-1013-44D0-B256-A9CD76185738}"/>
                  </a:ext>
                </a:extLst>
              </p:cNvPr>
              <p:cNvSpPr/>
              <p:nvPr/>
            </p:nvSpPr>
            <p:spPr>
              <a:xfrm>
                <a:off x="6096000" y="2153138"/>
                <a:ext cx="1006545" cy="780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3" name="Group 92">
                <a:extLst>
                  <a:ext uri="{FF2B5EF4-FFF2-40B4-BE49-F238E27FC236}">
                    <a16:creationId xmlns:a16="http://schemas.microsoft.com/office/drawing/2014/main" id="{0E1D78A0-9E0D-47C0-AE72-C0BC44D9041D}"/>
                  </a:ext>
                </a:extLst>
              </p:cNvPr>
              <p:cNvGrpSpPr/>
              <p:nvPr/>
            </p:nvGrpSpPr>
            <p:grpSpPr>
              <a:xfrm>
                <a:off x="7656281" y="2765613"/>
                <a:ext cx="1271336" cy="1268916"/>
                <a:chOff x="3535461" y="2721076"/>
                <a:chExt cx="450242" cy="449385"/>
              </a:xfrm>
            </p:grpSpPr>
            <p:sp>
              <p:nvSpPr>
                <p:cNvPr id="96" name="Chord 95">
                  <a:extLst>
                    <a:ext uri="{FF2B5EF4-FFF2-40B4-BE49-F238E27FC236}">
                      <a16:creationId xmlns:a16="http://schemas.microsoft.com/office/drawing/2014/main" id="{12F964CB-5BC5-4954-B729-14E95BC0F929}"/>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7" name="Chord 96">
                  <a:extLst>
                    <a:ext uri="{FF2B5EF4-FFF2-40B4-BE49-F238E27FC236}">
                      <a16:creationId xmlns:a16="http://schemas.microsoft.com/office/drawing/2014/main" id="{7AF25040-4998-45C2-AD06-44259F4212EE}"/>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4" name="Oval 93">
                <a:extLst>
                  <a:ext uri="{FF2B5EF4-FFF2-40B4-BE49-F238E27FC236}">
                    <a16:creationId xmlns:a16="http://schemas.microsoft.com/office/drawing/2014/main" id="{BCE97DC5-AD4B-495A-ADC8-AB09FB74C016}"/>
                  </a:ext>
                </a:extLst>
              </p:cNvPr>
              <p:cNvSpPr/>
              <p:nvPr/>
            </p:nvSpPr>
            <p:spPr>
              <a:xfrm>
                <a:off x="7250835" y="2471473"/>
                <a:ext cx="1006545" cy="780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Oval 94">
                <a:extLst>
                  <a:ext uri="{FF2B5EF4-FFF2-40B4-BE49-F238E27FC236}">
                    <a16:creationId xmlns:a16="http://schemas.microsoft.com/office/drawing/2014/main" id="{567B77FD-DABB-4F82-B48D-019508952525}"/>
                  </a:ext>
                </a:extLst>
              </p:cNvPr>
              <p:cNvSpPr/>
              <p:nvPr/>
            </p:nvSpPr>
            <p:spPr>
              <a:xfrm>
                <a:off x="6244290" y="3285305"/>
                <a:ext cx="1006545" cy="780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sp>
          <p:nvSpPr>
            <p:cNvPr id="14" name="Callout: Line with Accent Bar 13">
              <a:extLst>
                <a:ext uri="{FF2B5EF4-FFF2-40B4-BE49-F238E27FC236}">
                  <a16:creationId xmlns:a16="http://schemas.microsoft.com/office/drawing/2014/main" id="{46D251BC-B1D5-4BC2-8851-1D206361CD27}"/>
                </a:ext>
              </a:extLst>
            </p:cNvPr>
            <p:cNvSpPr/>
            <p:nvPr/>
          </p:nvSpPr>
          <p:spPr>
            <a:xfrm>
              <a:off x="4310599" y="2734580"/>
              <a:ext cx="1174965" cy="120178"/>
            </a:xfrm>
            <a:prstGeom prst="accentCallout1">
              <a:avLst>
                <a:gd name="adj1" fmla="val 18750"/>
                <a:gd name="adj2" fmla="val -8333"/>
                <a:gd name="adj3" fmla="val 322128"/>
                <a:gd name="adj4" fmla="val -4945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300" dirty="0">
                  <a:solidFill>
                    <a:schemeClr val="tx1"/>
                  </a:solidFill>
                </a:rPr>
                <a:t>Municipality</a:t>
              </a:r>
            </a:p>
          </p:txBody>
        </p:sp>
        <p:sp>
          <p:nvSpPr>
            <p:cNvPr id="15" name="Callout: Line with Accent Bar 14">
              <a:extLst>
                <a:ext uri="{FF2B5EF4-FFF2-40B4-BE49-F238E27FC236}">
                  <a16:creationId xmlns:a16="http://schemas.microsoft.com/office/drawing/2014/main" id="{DF6AE98F-F1EF-4938-B2E0-B6B29522980A}"/>
                </a:ext>
              </a:extLst>
            </p:cNvPr>
            <p:cNvSpPr/>
            <p:nvPr/>
          </p:nvSpPr>
          <p:spPr>
            <a:xfrm>
              <a:off x="4260804" y="3121618"/>
              <a:ext cx="1354326" cy="134426"/>
            </a:xfrm>
            <a:prstGeom prst="accentCallout1">
              <a:avLst>
                <a:gd name="adj1" fmla="val 18750"/>
                <a:gd name="adj2" fmla="val -8333"/>
                <a:gd name="adj3" fmla="val 151321"/>
                <a:gd name="adj4" fmla="val -44686"/>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300" dirty="0">
                  <a:solidFill>
                    <a:schemeClr val="tx1"/>
                  </a:solidFill>
                </a:rPr>
                <a:t>Provider ecosystem</a:t>
              </a:r>
            </a:p>
          </p:txBody>
        </p:sp>
        <p:sp>
          <p:nvSpPr>
            <p:cNvPr id="16" name="Callout: Line with Accent Bar 15">
              <a:extLst>
                <a:ext uri="{FF2B5EF4-FFF2-40B4-BE49-F238E27FC236}">
                  <a16:creationId xmlns:a16="http://schemas.microsoft.com/office/drawing/2014/main" id="{B68FFEF1-AF40-4CAA-86FE-E3BBC02AD463}"/>
                </a:ext>
              </a:extLst>
            </p:cNvPr>
            <p:cNvSpPr/>
            <p:nvPr/>
          </p:nvSpPr>
          <p:spPr>
            <a:xfrm flipH="1">
              <a:off x="535806" y="3177262"/>
              <a:ext cx="829805" cy="167966"/>
            </a:xfrm>
            <a:prstGeom prst="accentCallout1">
              <a:avLst>
                <a:gd name="adj1" fmla="val 18750"/>
                <a:gd name="adj2" fmla="val -8333"/>
                <a:gd name="adj3" fmla="val 125492"/>
                <a:gd name="adj4" fmla="val -28529"/>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300" dirty="0">
                  <a:solidFill>
                    <a:schemeClr val="tx1"/>
                  </a:solidFill>
                </a:rPr>
                <a:t>Application</a:t>
              </a:r>
            </a:p>
          </p:txBody>
        </p:sp>
        <p:sp>
          <p:nvSpPr>
            <p:cNvPr id="17" name="Callout: Line with Accent Bar 16">
              <a:extLst>
                <a:ext uri="{FF2B5EF4-FFF2-40B4-BE49-F238E27FC236}">
                  <a16:creationId xmlns:a16="http://schemas.microsoft.com/office/drawing/2014/main" id="{A9F5AF01-30BC-4331-A182-D4B78024E54F}"/>
                </a:ext>
              </a:extLst>
            </p:cNvPr>
            <p:cNvSpPr/>
            <p:nvPr/>
          </p:nvSpPr>
          <p:spPr>
            <a:xfrm>
              <a:off x="6753615" y="3275201"/>
              <a:ext cx="1174965" cy="120178"/>
            </a:xfrm>
            <a:prstGeom prst="accentCallout1">
              <a:avLst>
                <a:gd name="adj1" fmla="val 18750"/>
                <a:gd name="adj2" fmla="val -8333"/>
                <a:gd name="adj3" fmla="val 322128"/>
                <a:gd name="adj4" fmla="val -4945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300" dirty="0">
                  <a:solidFill>
                    <a:schemeClr val="tx1"/>
                  </a:solidFill>
                </a:rPr>
                <a:t>Super Cluster</a:t>
              </a:r>
            </a:p>
          </p:txBody>
        </p:sp>
        <p:grpSp>
          <p:nvGrpSpPr>
            <p:cNvPr id="18" name="Group 17">
              <a:extLst>
                <a:ext uri="{FF2B5EF4-FFF2-40B4-BE49-F238E27FC236}">
                  <a16:creationId xmlns:a16="http://schemas.microsoft.com/office/drawing/2014/main" id="{5EDAF30D-79D1-4935-A6A2-0AF5AEF4F8C0}"/>
                </a:ext>
              </a:extLst>
            </p:cNvPr>
            <p:cNvGrpSpPr/>
            <p:nvPr/>
          </p:nvGrpSpPr>
          <p:grpSpPr>
            <a:xfrm>
              <a:off x="2577788" y="2989488"/>
              <a:ext cx="874599" cy="475661"/>
              <a:chOff x="2577788" y="2989488"/>
              <a:chExt cx="874599" cy="475661"/>
            </a:xfrm>
          </p:grpSpPr>
          <p:sp>
            <p:nvSpPr>
              <p:cNvPr id="83" name="Left Brace 82">
                <a:extLst>
                  <a:ext uri="{FF2B5EF4-FFF2-40B4-BE49-F238E27FC236}">
                    <a16:creationId xmlns:a16="http://schemas.microsoft.com/office/drawing/2014/main" id="{70FABDEB-14C8-45A9-BEDC-814DD8B45D9A}"/>
                  </a:ext>
                </a:extLst>
              </p:cNvPr>
              <p:cNvSpPr/>
              <p:nvPr/>
            </p:nvSpPr>
            <p:spPr>
              <a:xfrm>
                <a:off x="3278215" y="3012562"/>
                <a:ext cx="134279" cy="449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
              </a:p>
            </p:txBody>
          </p:sp>
          <p:sp>
            <p:nvSpPr>
              <p:cNvPr id="84" name="TextBox 83">
                <a:extLst>
                  <a:ext uri="{FF2B5EF4-FFF2-40B4-BE49-F238E27FC236}">
                    <a16:creationId xmlns:a16="http://schemas.microsoft.com/office/drawing/2014/main" id="{4989A1C0-6048-4277-A505-14E3EBD9AD6D}"/>
                  </a:ext>
                </a:extLst>
              </p:cNvPr>
              <p:cNvSpPr txBox="1"/>
              <p:nvPr/>
            </p:nvSpPr>
            <p:spPr>
              <a:xfrm>
                <a:off x="2577788" y="2989488"/>
                <a:ext cx="874599" cy="475661"/>
              </a:xfrm>
              <a:prstGeom prst="rect">
                <a:avLst/>
              </a:prstGeom>
              <a:noFill/>
            </p:spPr>
            <p:txBody>
              <a:bodyPr wrap="square" rtlCol="0">
                <a:spAutoFit/>
              </a:bodyPr>
              <a:lstStyle/>
              <a:p>
                <a:pPr algn="ctr"/>
                <a:r>
                  <a:rPr lang="en-US" sz="300" dirty="0"/>
                  <a:t>Action Cluster</a:t>
                </a:r>
              </a:p>
            </p:txBody>
          </p:sp>
        </p:grpSp>
        <p:sp>
          <p:nvSpPr>
            <p:cNvPr id="19" name="Left Brace 18">
              <a:extLst>
                <a:ext uri="{FF2B5EF4-FFF2-40B4-BE49-F238E27FC236}">
                  <a16:creationId xmlns:a16="http://schemas.microsoft.com/office/drawing/2014/main" id="{7E17B05B-6A46-4F10-946E-6D869347D6D3}"/>
                </a:ext>
              </a:extLst>
            </p:cNvPr>
            <p:cNvSpPr/>
            <p:nvPr/>
          </p:nvSpPr>
          <p:spPr>
            <a:xfrm flipH="1">
              <a:off x="6638987" y="3797159"/>
              <a:ext cx="122761" cy="6772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
            </a:p>
          </p:txBody>
        </p:sp>
        <p:sp>
          <p:nvSpPr>
            <p:cNvPr id="20" name="TextBox 19">
              <a:extLst>
                <a:ext uri="{FF2B5EF4-FFF2-40B4-BE49-F238E27FC236}">
                  <a16:creationId xmlns:a16="http://schemas.microsoft.com/office/drawing/2014/main" id="{4D0E4EB8-0B5C-4C20-8740-899F8856E809}"/>
                </a:ext>
              </a:extLst>
            </p:cNvPr>
            <p:cNvSpPr txBox="1"/>
            <p:nvPr/>
          </p:nvSpPr>
          <p:spPr>
            <a:xfrm flipH="1">
              <a:off x="6669824" y="4002085"/>
              <a:ext cx="874599" cy="713491"/>
            </a:xfrm>
            <a:prstGeom prst="rect">
              <a:avLst/>
            </a:prstGeom>
            <a:noFill/>
          </p:spPr>
          <p:txBody>
            <a:bodyPr wrap="square" rtlCol="0">
              <a:spAutoFit/>
            </a:bodyPr>
            <a:lstStyle/>
            <a:p>
              <a:pPr algn="ctr"/>
              <a:r>
                <a:rPr lang="en-US" sz="300" dirty="0"/>
                <a:t>Multi-City Action Cluster</a:t>
              </a:r>
            </a:p>
          </p:txBody>
        </p:sp>
        <p:grpSp>
          <p:nvGrpSpPr>
            <p:cNvPr id="21" name="Group 20">
              <a:extLst>
                <a:ext uri="{FF2B5EF4-FFF2-40B4-BE49-F238E27FC236}">
                  <a16:creationId xmlns:a16="http://schemas.microsoft.com/office/drawing/2014/main" id="{D622CA5F-8031-4910-944D-FDA963BC43FA}"/>
                </a:ext>
              </a:extLst>
            </p:cNvPr>
            <p:cNvGrpSpPr/>
            <p:nvPr/>
          </p:nvGrpSpPr>
          <p:grpSpPr>
            <a:xfrm>
              <a:off x="8055820" y="3068310"/>
              <a:ext cx="665602" cy="664335"/>
              <a:chOff x="3535461" y="2721076"/>
              <a:chExt cx="450242" cy="449385"/>
            </a:xfrm>
          </p:grpSpPr>
          <p:sp>
            <p:nvSpPr>
              <p:cNvPr id="81" name="Chord 80">
                <a:extLst>
                  <a:ext uri="{FF2B5EF4-FFF2-40B4-BE49-F238E27FC236}">
                    <a16:creationId xmlns:a16="http://schemas.microsoft.com/office/drawing/2014/main" id="{DDC1F18C-1346-4FC6-9BDE-848441828431}"/>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2" name="Chord 81">
                <a:extLst>
                  <a:ext uri="{FF2B5EF4-FFF2-40B4-BE49-F238E27FC236}">
                    <a16:creationId xmlns:a16="http://schemas.microsoft.com/office/drawing/2014/main" id="{2B353787-077E-4C15-8808-752E4D49C7F7}"/>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2" name="Group 21">
              <a:extLst>
                <a:ext uri="{FF2B5EF4-FFF2-40B4-BE49-F238E27FC236}">
                  <a16:creationId xmlns:a16="http://schemas.microsoft.com/office/drawing/2014/main" id="{8C613A88-CA25-4C1E-9D0C-7EFC4392BE47}"/>
                </a:ext>
              </a:extLst>
            </p:cNvPr>
            <p:cNvGrpSpPr/>
            <p:nvPr/>
          </p:nvGrpSpPr>
          <p:grpSpPr>
            <a:xfrm>
              <a:off x="7655250" y="3517730"/>
              <a:ext cx="665602" cy="664335"/>
              <a:chOff x="3535461" y="2721076"/>
              <a:chExt cx="450242" cy="449385"/>
            </a:xfrm>
          </p:grpSpPr>
          <p:sp>
            <p:nvSpPr>
              <p:cNvPr id="79" name="Chord 78">
                <a:extLst>
                  <a:ext uri="{FF2B5EF4-FFF2-40B4-BE49-F238E27FC236}">
                    <a16:creationId xmlns:a16="http://schemas.microsoft.com/office/drawing/2014/main" id="{C8A04856-0A39-4E6F-B486-A33089B21385}"/>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0" name="Chord 79">
                <a:extLst>
                  <a:ext uri="{FF2B5EF4-FFF2-40B4-BE49-F238E27FC236}">
                    <a16:creationId xmlns:a16="http://schemas.microsoft.com/office/drawing/2014/main" id="{75CA41C7-6ADE-4DC8-B8C2-59FFEA26C127}"/>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3" name="Group 22">
              <a:extLst>
                <a:ext uri="{FF2B5EF4-FFF2-40B4-BE49-F238E27FC236}">
                  <a16:creationId xmlns:a16="http://schemas.microsoft.com/office/drawing/2014/main" id="{ABED1D26-E30F-4FD7-8130-5EBE1CA34D65}"/>
                </a:ext>
              </a:extLst>
            </p:cNvPr>
            <p:cNvGrpSpPr/>
            <p:nvPr/>
          </p:nvGrpSpPr>
          <p:grpSpPr>
            <a:xfrm>
              <a:off x="8422195" y="3478650"/>
              <a:ext cx="665602" cy="664335"/>
              <a:chOff x="3535461" y="2721076"/>
              <a:chExt cx="450242" cy="449385"/>
            </a:xfrm>
          </p:grpSpPr>
          <p:sp>
            <p:nvSpPr>
              <p:cNvPr id="77" name="Chord 76">
                <a:extLst>
                  <a:ext uri="{FF2B5EF4-FFF2-40B4-BE49-F238E27FC236}">
                    <a16:creationId xmlns:a16="http://schemas.microsoft.com/office/drawing/2014/main" id="{C92BB0C5-ED24-4355-9AAB-6BD5BC00C389}"/>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Chord 77">
                <a:extLst>
                  <a:ext uri="{FF2B5EF4-FFF2-40B4-BE49-F238E27FC236}">
                    <a16:creationId xmlns:a16="http://schemas.microsoft.com/office/drawing/2014/main" id="{A3A3B441-5A73-4ADB-BC7D-5A02AB0DC405}"/>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4" name="Group 23">
              <a:extLst>
                <a:ext uri="{FF2B5EF4-FFF2-40B4-BE49-F238E27FC236}">
                  <a16:creationId xmlns:a16="http://schemas.microsoft.com/office/drawing/2014/main" id="{C09B1734-BC0D-431F-864B-C5E91DF94F1E}"/>
                </a:ext>
              </a:extLst>
            </p:cNvPr>
            <p:cNvGrpSpPr/>
            <p:nvPr/>
          </p:nvGrpSpPr>
          <p:grpSpPr>
            <a:xfrm>
              <a:off x="7718755" y="3869450"/>
              <a:ext cx="665602" cy="664335"/>
              <a:chOff x="3535461" y="2721076"/>
              <a:chExt cx="450242" cy="449385"/>
            </a:xfrm>
          </p:grpSpPr>
          <p:sp>
            <p:nvSpPr>
              <p:cNvPr id="75" name="Chord 74">
                <a:extLst>
                  <a:ext uri="{FF2B5EF4-FFF2-40B4-BE49-F238E27FC236}">
                    <a16:creationId xmlns:a16="http://schemas.microsoft.com/office/drawing/2014/main" id="{7E36C064-D442-441D-85BB-656BACB73A46}"/>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Chord 75">
                <a:extLst>
                  <a:ext uri="{FF2B5EF4-FFF2-40B4-BE49-F238E27FC236}">
                    <a16:creationId xmlns:a16="http://schemas.microsoft.com/office/drawing/2014/main" id="{AB38EC6D-4193-4159-98F8-61FFE2F8E9C9}"/>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5" name="Group 24">
              <a:extLst>
                <a:ext uri="{FF2B5EF4-FFF2-40B4-BE49-F238E27FC236}">
                  <a16:creationId xmlns:a16="http://schemas.microsoft.com/office/drawing/2014/main" id="{C0459C7F-A367-4964-A1D7-2692014E8521}"/>
                </a:ext>
              </a:extLst>
            </p:cNvPr>
            <p:cNvGrpSpPr/>
            <p:nvPr/>
          </p:nvGrpSpPr>
          <p:grpSpPr>
            <a:xfrm>
              <a:off x="8485700" y="3830370"/>
              <a:ext cx="665602" cy="664335"/>
              <a:chOff x="3535461" y="2721076"/>
              <a:chExt cx="450242" cy="449385"/>
            </a:xfrm>
          </p:grpSpPr>
          <p:sp>
            <p:nvSpPr>
              <p:cNvPr id="73" name="Chord 72">
                <a:extLst>
                  <a:ext uri="{FF2B5EF4-FFF2-40B4-BE49-F238E27FC236}">
                    <a16:creationId xmlns:a16="http://schemas.microsoft.com/office/drawing/2014/main" id="{C9E98B19-F5CA-45D3-AEFB-F70E23F5DA8A}"/>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Chord 73">
                <a:extLst>
                  <a:ext uri="{FF2B5EF4-FFF2-40B4-BE49-F238E27FC236}">
                    <a16:creationId xmlns:a16="http://schemas.microsoft.com/office/drawing/2014/main" id="{5A222C76-9E0E-4CEB-B754-38A79CF6BE8D}"/>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6" name="Group 25">
              <a:extLst>
                <a:ext uri="{FF2B5EF4-FFF2-40B4-BE49-F238E27FC236}">
                  <a16:creationId xmlns:a16="http://schemas.microsoft.com/office/drawing/2014/main" id="{8A19069B-3199-4398-BBB6-0EFF09B753DE}"/>
                </a:ext>
              </a:extLst>
            </p:cNvPr>
            <p:cNvGrpSpPr/>
            <p:nvPr/>
          </p:nvGrpSpPr>
          <p:grpSpPr>
            <a:xfrm>
              <a:off x="8068388" y="3595096"/>
              <a:ext cx="665602" cy="664335"/>
              <a:chOff x="3535461" y="2721076"/>
              <a:chExt cx="450242" cy="449385"/>
            </a:xfrm>
          </p:grpSpPr>
          <p:sp>
            <p:nvSpPr>
              <p:cNvPr id="71" name="Chord 70">
                <a:extLst>
                  <a:ext uri="{FF2B5EF4-FFF2-40B4-BE49-F238E27FC236}">
                    <a16:creationId xmlns:a16="http://schemas.microsoft.com/office/drawing/2014/main" id="{00D8ACAC-D80F-4A30-9DAF-1A5EECD13F89}"/>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Chord 71">
                <a:extLst>
                  <a:ext uri="{FF2B5EF4-FFF2-40B4-BE49-F238E27FC236}">
                    <a16:creationId xmlns:a16="http://schemas.microsoft.com/office/drawing/2014/main" id="{1F2B5A70-5D91-4A90-932A-89EBE572ABDF}"/>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7" name="Group 26">
              <a:extLst>
                <a:ext uri="{FF2B5EF4-FFF2-40B4-BE49-F238E27FC236}">
                  <a16:creationId xmlns:a16="http://schemas.microsoft.com/office/drawing/2014/main" id="{597D4AA4-9ABE-4B29-92A4-8FFC8948B59C}"/>
                </a:ext>
              </a:extLst>
            </p:cNvPr>
            <p:cNvGrpSpPr/>
            <p:nvPr/>
          </p:nvGrpSpPr>
          <p:grpSpPr>
            <a:xfrm>
              <a:off x="8055371" y="4103973"/>
              <a:ext cx="665602" cy="664335"/>
              <a:chOff x="3535461" y="2721076"/>
              <a:chExt cx="450242" cy="449385"/>
            </a:xfrm>
          </p:grpSpPr>
          <p:sp>
            <p:nvSpPr>
              <p:cNvPr id="69" name="Chord 68">
                <a:extLst>
                  <a:ext uri="{FF2B5EF4-FFF2-40B4-BE49-F238E27FC236}">
                    <a16:creationId xmlns:a16="http://schemas.microsoft.com/office/drawing/2014/main" id="{7D6CEE50-46FF-436D-B87C-5A44510227DD}"/>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Chord 69">
                <a:extLst>
                  <a:ext uri="{FF2B5EF4-FFF2-40B4-BE49-F238E27FC236}">
                    <a16:creationId xmlns:a16="http://schemas.microsoft.com/office/drawing/2014/main" id="{0B5D360D-B9A9-44C7-8006-2113CAED1C3D}"/>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8" name="Group 27">
              <a:extLst>
                <a:ext uri="{FF2B5EF4-FFF2-40B4-BE49-F238E27FC236}">
                  <a16:creationId xmlns:a16="http://schemas.microsoft.com/office/drawing/2014/main" id="{C717A986-AF67-4B3C-87F5-0A32B25A877C}"/>
                </a:ext>
              </a:extLst>
            </p:cNvPr>
            <p:cNvGrpSpPr/>
            <p:nvPr/>
          </p:nvGrpSpPr>
          <p:grpSpPr>
            <a:xfrm>
              <a:off x="8672997" y="3761759"/>
              <a:ext cx="665602" cy="664335"/>
              <a:chOff x="3535461" y="2721076"/>
              <a:chExt cx="450242" cy="449385"/>
            </a:xfrm>
          </p:grpSpPr>
          <p:sp>
            <p:nvSpPr>
              <p:cNvPr id="67" name="Chord 66">
                <a:extLst>
                  <a:ext uri="{FF2B5EF4-FFF2-40B4-BE49-F238E27FC236}">
                    <a16:creationId xmlns:a16="http://schemas.microsoft.com/office/drawing/2014/main" id="{98136755-99B5-4FDA-BF3C-39A3CA80C42A}"/>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Chord 67">
                <a:extLst>
                  <a:ext uri="{FF2B5EF4-FFF2-40B4-BE49-F238E27FC236}">
                    <a16:creationId xmlns:a16="http://schemas.microsoft.com/office/drawing/2014/main" id="{C156F2B9-3B1B-4170-A0C4-77BABFCC2E8C}"/>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29" name="Oval 28">
              <a:extLst>
                <a:ext uri="{FF2B5EF4-FFF2-40B4-BE49-F238E27FC236}">
                  <a16:creationId xmlns:a16="http://schemas.microsoft.com/office/drawing/2014/main" id="{4C9FF3BA-063C-4267-928A-1885B38BDAF2}"/>
                </a:ext>
              </a:extLst>
            </p:cNvPr>
            <p:cNvSpPr/>
            <p:nvPr/>
          </p:nvSpPr>
          <p:spPr>
            <a:xfrm>
              <a:off x="8045062" y="3045556"/>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0" name="Oval 29">
              <a:extLst>
                <a:ext uri="{FF2B5EF4-FFF2-40B4-BE49-F238E27FC236}">
                  <a16:creationId xmlns:a16="http://schemas.microsoft.com/office/drawing/2014/main" id="{D0746740-B103-4368-B949-894C4896D677}"/>
                </a:ext>
              </a:extLst>
            </p:cNvPr>
            <p:cNvSpPr/>
            <p:nvPr/>
          </p:nvSpPr>
          <p:spPr>
            <a:xfrm>
              <a:off x="8429906" y="3436355"/>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1" name="Oval 30">
              <a:extLst>
                <a:ext uri="{FF2B5EF4-FFF2-40B4-BE49-F238E27FC236}">
                  <a16:creationId xmlns:a16="http://schemas.microsoft.com/office/drawing/2014/main" id="{CE704782-E011-4019-AEAF-6474E4489BE7}"/>
                </a:ext>
              </a:extLst>
            </p:cNvPr>
            <p:cNvSpPr/>
            <p:nvPr/>
          </p:nvSpPr>
          <p:spPr>
            <a:xfrm>
              <a:off x="8687615" y="3716666"/>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2" name="Group 31">
              <a:extLst>
                <a:ext uri="{FF2B5EF4-FFF2-40B4-BE49-F238E27FC236}">
                  <a16:creationId xmlns:a16="http://schemas.microsoft.com/office/drawing/2014/main" id="{FA7AC562-F231-4441-8FEB-C6E71CB5D55B}"/>
                </a:ext>
              </a:extLst>
            </p:cNvPr>
            <p:cNvGrpSpPr/>
            <p:nvPr/>
          </p:nvGrpSpPr>
          <p:grpSpPr>
            <a:xfrm>
              <a:off x="8454218" y="3821903"/>
              <a:ext cx="665602" cy="664335"/>
              <a:chOff x="3535461" y="2721076"/>
              <a:chExt cx="450242" cy="449385"/>
            </a:xfrm>
          </p:grpSpPr>
          <p:sp>
            <p:nvSpPr>
              <p:cNvPr id="65" name="Chord 64">
                <a:extLst>
                  <a:ext uri="{FF2B5EF4-FFF2-40B4-BE49-F238E27FC236}">
                    <a16:creationId xmlns:a16="http://schemas.microsoft.com/office/drawing/2014/main" id="{A26D7652-607A-4F31-B835-6A2A0B26D467}"/>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Chord 65">
                <a:extLst>
                  <a:ext uri="{FF2B5EF4-FFF2-40B4-BE49-F238E27FC236}">
                    <a16:creationId xmlns:a16="http://schemas.microsoft.com/office/drawing/2014/main" id="{BADD4EB5-FF1D-4521-82BE-89349229ABB2}"/>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3" name="Oval 32">
              <a:extLst>
                <a:ext uri="{FF2B5EF4-FFF2-40B4-BE49-F238E27FC236}">
                  <a16:creationId xmlns:a16="http://schemas.microsoft.com/office/drawing/2014/main" id="{C619D424-0718-4719-B035-F643970A9BDE}"/>
                </a:ext>
              </a:extLst>
            </p:cNvPr>
            <p:cNvSpPr/>
            <p:nvPr/>
          </p:nvSpPr>
          <p:spPr>
            <a:xfrm>
              <a:off x="8446800" y="3809134"/>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4" name="Group 33">
              <a:extLst>
                <a:ext uri="{FF2B5EF4-FFF2-40B4-BE49-F238E27FC236}">
                  <a16:creationId xmlns:a16="http://schemas.microsoft.com/office/drawing/2014/main" id="{4D7FA91C-240A-480E-A0EB-14AC333E023D}"/>
                </a:ext>
              </a:extLst>
            </p:cNvPr>
            <p:cNvGrpSpPr/>
            <p:nvPr/>
          </p:nvGrpSpPr>
          <p:grpSpPr>
            <a:xfrm>
              <a:off x="8063487" y="3585624"/>
              <a:ext cx="665602" cy="664335"/>
              <a:chOff x="3535461" y="2721076"/>
              <a:chExt cx="450242" cy="449385"/>
            </a:xfrm>
          </p:grpSpPr>
          <p:sp>
            <p:nvSpPr>
              <p:cNvPr id="63" name="Chord 62">
                <a:extLst>
                  <a:ext uri="{FF2B5EF4-FFF2-40B4-BE49-F238E27FC236}">
                    <a16:creationId xmlns:a16="http://schemas.microsoft.com/office/drawing/2014/main" id="{B354F2D5-22E3-4EB0-90FD-C9A3361B93E9}"/>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4" name="Chord 63">
                <a:extLst>
                  <a:ext uri="{FF2B5EF4-FFF2-40B4-BE49-F238E27FC236}">
                    <a16:creationId xmlns:a16="http://schemas.microsoft.com/office/drawing/2014/main" id="{DD543ABA-C701-40D1-A8DB-9F10621E31A6}"/>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5" name="Oval 34">
              <a:extLst>
                <a:ext uri="{FF2B5EF4-FFF2-40B4-BE49-F238E27FC236}">
                  <a16:creationId xmlns:a16="http://schemas.microsoft.com/office/drawing/2014/main" id="{89F3C061-2D34-47DD-9F07-21CF72DB3CD2}"/>
                </a:ext>
              </a:extLst>
            </p:cNvPr>
            <p:cNvSpPr/>
            <p:nvPr/>
          </p:nvSpPr>
          <p:spPr>
            <a:xfrm>
              <a:off x="8056069" y="3572855"/>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6" name="Group 35">
              <a:extLst>
                <a:ext uri="{FF2B5EF4-FFF2-40B4-BE49-F238E27FC236}">
                  <a16:creationId xmlns:a16="http://schemas.microsoft.com/office/drawing/2014/main" id="{04ABC462-5182-49FE-BC46-74B57AA9E407}"/>
                </a:ext>
              </a:extLst>
            </p:cNvPr>
            <p:cNvGrpSpPr/>
            <p:nvPr/>
          </p:nvGrpSpPr>
          <p:grpSpPr>
            <a:xfrm>
              <a:off x="8433202" y="4005949"/>
              <a:ext cx="665602" cy="664335"/>
              <a:chOff x="3535461" y="2721076"/>
              <a:chExt cx="450242" cy="449385"/>
            </a:xfrm>
          </p:grpSpPr>
          <p:sp>
            <p:nvSpPr>
              <p:cNvPr id="61" name="Chord 60">
                <a:extLst>
                  <a:ext uri="{FF2B5EF4-FFF2-40B4-BE49-F238E27FC236}">
                    <a16:creationId xmlns:a16="http://schemas.microsoft.com/office/drawing/2014/main" id="{4A03BF5F-A0BA-4957-9A45-32E0C6C438AC}"/>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2" name="Chord 61">
                <a:extLst>
                  <a:ext uri="{FF2B5EF4-FFF2-40B4-BE49-F238E27FC236}">
                    <a16:creationId xmlns:a16="http://schemas.microsoft.com/office/drawing/2014/main" id="{66DA1678-ABA8-469E-91B2-4C15F19CDE70}"/>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7" name="Group 36">
              <a:extLst>
                <a:ext uri="{FF2B5EF4-FFF2-40B4-BE49-F238E27FC236}">
                  <a16:creationId xmlns:a16="http://schemas.microsoft.com/office/drawing/2014/main" id="{1534E49A-98BB-46CE-A1A3-8E34B797958F}"/>
                </a:ext>
              </a:extLst>
            </p:cNvPr>
            <p:cNvGrpSpPr/>
            <p:nvPr/>
          </p:nvGrpSpPr>
          <p:grpSpPr>
            <a:xfrm>
              <a:off x="7696831" y="3898392"/>
              <a:ext cx="665602" cy="664335"/>
              <a:chOff x="3535461" y="2721076"/>
              <a:chExt cx="450242" cy="449385"/>
            </a:xfrm>
          </p:grpSpPr>
          <p:sp>
            <p:nvSpPr>
              <p:cNvPr id="59" name="Chord 58">
                <a:extLst>
                  <a:ext uri="{FF2B5EF4-FFF2-40B4-BE49-F238E27FC236}">
                    <a16:creationId xmlns:a16="http://schemas.microsoft.com/office/drawing/2014/main" id="{F16DB346-8A92-41E5-AB75-CE0930AFB76B}"/>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Chord 59">
                <a:extLst>
                  <a:ext uri="{FF2B5EF4-FFF2-40B4-BE49-F238E27FC236}">
                    <a16:creationId xmlns:a16="http://schemas.microsoft.com/office/drawing/2014/main" id="{BDF9AA05-6122-466F-A0B3-55E73ED2181F}"/>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8" name="Group 37">
              <a:extLst>
                <a:ext uri="{FF2B5EF4-FFF2-40B4-BE49-F238E27FC236}">
                  <a16:creationId xmlns:a16="http://schemas.microsoft.com/office/drawing/2014/main" id="{D46AA8E6-EDD2-46AB-9345-0B54C4D4854B}"/>
                </a:ext>
              </a:extLst>
            </p:cNvPr>
            <p:cNvGrpSpPr/>
            <p:nvPr/>
          </p:nvGrpSpPr>
          <p:grpSpPr>
            <a:xfrm>
              <a:off x="8066546" y="4318717"/>
              <a:ext cx="665602" cy="664335"/>
              <a:chOff x="3535461" y="2721076"/>
              <a:chExt cx="450242" cy="449385"/>
            </a:xfrm>
          </p:grpSpPr>
          <p:sp>
            <p:nvSpPr>
              <p:cNvPr id="57" name="Chord 56">
                <a:extLst>
                  <a:ext uri="{FF2B5EF4-FFF2-40B4-BE49-F238E27FC236}">
                    <a16:creationId xmlns:a16="http://schemas.microsoft.com/office/drawing/2014/main" id="{BFDC8434-2CB2-44E1-9855-1093D8233ACE}"/>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Chord 57">
                <a:extLst>
                  <a:ext uri="{FF2B5EF4-FFF2-40B4-BE49-F238E27FC236}">
                    <a16:creationId xmlns:a16="http://schemas.microsoft.com/office/drawing/2014/main" id="{088051C4-0993-41BE-B73E-BF95EC694ABC}"/>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9" name="Oval 38">
              <a:extLst>
                <a:ext uri="{FF2B5EF4-FFF2-40B4-BE49-F238E27FC236}">
                  <a16:creationId xmlns:a16="http://schemas.microsoft.com/office/drawing/2014/main" id="{438D9A65-3C35-4FDE-904F-8CE35F770C0F}"/>
                </a:ext>
              </a:extLst>
            </p:cNvPr>
            <p:cNvSpPr/>
            <p:nvPr/>
          </p:nvSpPr>
          <p:spPr>
            <a:xfrm>
              <a:off x="7689413" y="3885623"/>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0" name="Group 39">
              <a:extLst>
                <a:ext uri="{FF2B5EF4-FFF2-40B4-BE49-F238E27FC236}">
                  <a16:creationId xmlns:a16="http://schemas.microsoft.com/office/drawing/2014/main" id="{EF1023CE-C2F3-4BF0-8B9F-41740A47E521}"/>
                </a:ext>
              </a:extLst>
            </p:cNvPr>
            <p:cNvGrpSpPr/>
            <p:nvPr/>
          </p:nvGrpSpPr>
          <p:grpSpPr>
            <a:xfrm>
              <a:off x="7618688" y="3530499"/>
              <a:ext cx="665602" cy="664335"/>
              <a:chOff x="3535461" y="2721076"/>
              <a:chExt cx="450242" cy="449385"/>
            </a:xfrm>
          </p:grpSpPr>
          <p:sp>
            <p:nvSpPr>
              <p:cNvPr id="55" name="Chord 54">
                <a:extLst>
                  <a:ext uri="{FF2B5EF4-FFF2-40B4-BE49-F238E27FC236}">
                    <a16:creationId xmlns:a16="http://schemas.microsoft.com/office/drawing/2014/main" id="{04093B2F-7F77-44B3-AA8D-BB9FD2F1A141}"/>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Chord 55">
                <a:extLst>
                  <a:ext uri="{FF2B5EF4-FFF2-40B4-BE49-F238E27FC236}">
                    <a16:creationId xmlns:a16="http://schemas.microsoft.com/office/drawing/2014/main" id="{0254A57C-4AD2-45D3-86C0-1059CD5A639B}"/>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41" name="Group 40">
              <a:extLst>
                <a:ext uri="{FF2B5EF4-FFF2-40B4-BE49-F238E27FC236}">
                  <a16:creationId xmlns:a16="http://schemas.microsoft.com/office/drawing/2014/main" id="{F678A06C-94C5-4316-9DBE-86E19B7F0716}"/>
                </a:ext>
              </a:extLst>
            </p:cNvPr>
            <p:cNvGrpSpPr/>
            <p:nvPr/>
          </p:nvGrpSpPr>
          <p:grpSpPr>
            <a:xfrm>
              <a:off x="7988403" y="3950824"/>
              <a:ext cx="665602" cy="664335"/>
              <a:chOff x="3535461" y="2721076"/>
              <a:chExt cx="450242" cy="449385"/>
            </a:xfrm>
          </p:grpSpPr>
          <p:sp>
            <p:nvSpPr>
              <p:cNvPr id="53" name="Chord 52">
                <a:extLst>
                  <a:ext uri="{FF2B5EF4-FFF2-40B4-BE49-F238E27FC236}">
                    <a16:creationId xmlns:a16="http://schemas.microsoft.com/office/drawing/2014/main" id="{86E20106-5896-4437-8C61-74775623CAC6}"/>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Chord 53">
                <a:extLst>
                  <a:ext uri="{FF2B5EF4-FFF2-40B4-BE49-F238E27FC236}">
                    <a16:creationId xmlns:a16="http://schemas.microsoft.com/office/drawing/2014/main" id="{D68A657B-5EDA-4334-A978-8E6858CC1B22}"/>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2" name="Oval 41">
              <a:extLst>
                <a:ext uri="{FF2B5EF4-FFF2-40B4-BE49-F238E27FC236}">
                  <a16:creationId xmlns:a16="http://schemas.microsoft.com/office/drawing/2014/main" id="{BB7E1AA8-40DD-4676-A132-2EC55C015F42}"/>
                </a:ext>
              </a:extLst>
            </p:cNvPr>
            <p:cNvSpPr/>
            <p:nvPr/>
          </p:nvSpPr>
          <p:spPr>
            <a:xfrm>
              <a:off x="8457260" y="3970661"/>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Oval 42">
              <a:extLst>
                <a:ext uri="{FF2B5EF4-FFF2-40B4-BE49-F238E27FC236}">
                  <a16:creationId xmlns:a16="http://schemas.microsoft.com/office/drawing/2014/main" id="{33E6F1C3-7443-42F8-8858-50722433BCDD}"/>
                </a:ext>
              </a:extLst>
            </p:cNvPr>
            <p:cNvSpPr/>
            <p:nvPr/>
          </p:nvSpPr>
          <p:spPr>
            <a:xfrm>
              <a:off x="7611270" y="3517730"/>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Oval 43">
              <a:extLst>
                <a:ext uri="{FF2B5EF4-FFF2-40B4-BE49-F238E27FC236}">
                  <a16:creationId xmlns:a16="http://schemas.microsoft.com/office/drawing/2014/main" id="{A1C2375C-4680-49F4-9CCB-ABEFCC1D1232}"/>
                </a:ext>
              </a:extLst>
            </p:cNvPr>
            <p:cNvSpPr/>
            <p:nvPr/>
          </p:nvSpPr>
          <p:spPr>
            <a:xfrm>
              <a:off x="7975667" y="3948884"/>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5" name="Group 44">
              <a:extLst>
                <a:ext uri="{FF2B5EF4-FFF2-40B4-BE49-F238E27FC236}">
                  <a16:creationId xmlns:a16="http://schemas.microsoft.com/office/drawing/2014/main" id="{671FAC90-7A31-4500-B7A1-24D88A75514F}"/>
                </a:ext>
              </a:extLst>
            </p:cNvPr>
            <p:cNvGrpSpPr/>
            <p:nvPr/>
          </p:nvGrpSpPr>
          <p:grpSpPr>
            <a:xfrm>
              <a:off x="8042304" y="4312008"/>
              <a:ext cx="665602" cy="664335"/>
              <a:chOff x="3535461" y="2721076"/>
              <a:chExt cx="450242" cy="449385"/>
            </a:xfrm>
          </p:grpSpPr>
          <p:sp>
            <p:nvSpPr>
              <p:cNvPr id="51" name="Chord 50">
                <a:extLst>
                  <a:ext uri="{FF2B5EF4-FFF2-40B4-BE49-F238E27FC236}">
                    <a16:creationId xmlns:a16="http://schemas.microsoft.com/office/drawing/2014/main" id="{42F1ADF1-F209-4C6A-BF81-4D39B938307D}"/>
                  </a:ext>
                </a:extLst>
              </p:cNvPr>
              <p:cNvSpPr/>
              <p:nvPr/>
            </p:nvSpPr>
            <p:spPr>
              <a:xfrm rot="5400000">
                <a:off x="3535461" y="2721076"/>
                <a:ext cx="449385" cy="449385"/>
              </a:xfrm>
              <a:prstGeom prst="chord">
                <a:avLst>
                  <a:gd name="adj1" fmla="val 5426140"/>
                  <a:gd name="adj2" fmla="val 1618880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Chord 51">
                <a:extLst>
                  <a:ext uri="{FF2B5EF4-FFF2-40B4-BE49-F238E27FC236}">
                    <a16:creationId xmlns:a16="http://schemas.microsoft.com/office/drawing/2014/main" id="{1F4A41B2-A544-4CE9-8DED-973D5AA2929A}"/>
                  </a:ext>
                </a:extLst>
              </p:cNvPr>
              <p:cNvSpPr/>
              <p:nvPr/>
            </p:nvSpPr>
            <p:spPr>
              <a:xfrm rot="16200000">
                <a:off x="3536318" y="2721076"/>
                <a:ext cx="449385" cy="449385"/>
              </a:xfrm>
              <a:prstGeom prst="chord">
                <a:avLst>
                  <a:gd name="adj1" fmla="val 5426140"/>
                  <a:gd name="adj2" fmla="val 1618880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6" name="Oval 45">
              <a:extLst>
                <a:ext uri="{FF2B5EF4-FFF2-40B4-BE49-F238E27FC236}">
                  <a16:creationId xmlns:a16="http://schemas.microsoft.com/office/drawing/2014/main" id="{79A413CE-2A5D-4825-B5B1-8887461F2D24}"/>
                </a:ext>
              </a:extLst>
            </p:cNvPr>
            <p:cNvSpPr/>
            <p:nvPr/>
          </p:nvSpPr>
          <p:spPr>
            <a:xfrm>
              <a:off x="8034886" y="4299239"/>
              <a:ext cx="674644" cy="6746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47" name="Oval 46">
              <a:extLst>
                <a:ext uri="{FF2B5EF4-FFF2-40B4-BE49-F238E27FC236}">
                  <a16:creationId xmlns:a16="http://schemas.microsoft.com/office/drawing/2014/main" id="{2272589D-B55F-4ABB-AF57-99ECFDE42B35}"/>
                </a:ext>
              </a:extLst>
            </p:cNvPr>
            <p:cNvSpPr/>
            <p:nvPr/>
          </p:nvSpPr>
          <p:spPr>
            <a:xfrm>
              <a:off x="7856118" y="3441101"/>
              <a:ext cx="526972" cy="408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8" name="Oval 47">
              <a:extLst>
                <a:ext uri="{FF2B5EF4-FFF2-40B4-BE49-F238E27FC236}">
                  <a16:creationId xmlns:a16="http://schemas.microsoft.com/office/drawing/2014/main" id="{43107CF3-D971-4D8F-9192-8C0F6FAC6BF3}"/>
                </a:ext>
              </a:extLst>
            </p:cNvPr>
            <p:cNvSpPr/>
            <p:nvPr/>
          </p:nvSpPr>
          <p:spPr>
            <a:xfrm>
              <a:off x="8460727" y="3607763"/>
              <a:ext cx="526972" cy="408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Oval 48">
              <a:extLst>
                <a:ext uri="{FF2B5EF4-FFF2-40B4-BE49-F238E27FC236}">
                  <a16:creationId xmlns:a16="http://schemas.microsoft.com/office/drawing/2014/main" id="{622B9CC4-93A2-4AAC-B909-CF9845607C78}"/>
                </a:ext>
              </a:extLst>
            </p:cNvPr>
            <p:cNvSpPr/>
            <p:nvPr/>
          </p:nvSpPr>
          <p:spPr>
            <a:xfrm>
              <a:off x="7933755" y="4033842"/>
              <a:ext cx="526972" cy="408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50" name="Callout: Line with Accent Bar 49">
              <a:extLst>
                <a:ext uri="{FF2B5EF4-FFF2-40B4-BE49-F238E27FC236}">
                  <a16:creationId xmlns:a16="http://schemas.microsoft.com/office/drawing/2014/main" id="{1FDC06B3-A7B6-4586-941A-7DA71B2EE141}"/>
                </a:ext>
              </a:extLst>
            </p:cNvPr>
            <p:cNvSpPr/>
            <p:nvPr/>
          </p:nvSpPr>
          <p:spPr>
            <a:xfrm>
              <a:off x="9151662" y="2952640"/>
              <a:ext cx="786744" cy="332013"/>
            </a:xfrm>
            <a:prstGeom prst="accentCallout1">
              <a:avLst>
                <a:gd name="adj1" fmla="val 18750"/>
                <a:gd name="adj2" fmla="val -8333"/>
                <a:gd name="adj3" fmla="val 91442"/>
                <a:gd name="adj4" fmla="val -54417"/>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300" dirty="0">
                  <a:solidFill>
                    <a:schemeClr val="tx1"/>
                  </a:solidFill>
                </a:rPr>
                <a:t>Smart and Secure</a:t>
              </a:r>
            </a:p>
          </p:txBody>
        </p:sp>
      </p:grpSp>
      <p:pic>
        <p:nvPicPr>
          <p:cNvPr id="138" name="Picture 137">
            <a:extLst>
              <a:ext uri="{FF2B5EF4-FFF2-40B4-BE49-F238E27FC236}">
                <a16:creationId xmlns:a16="http://schemas.microsoft.com/office/drawing/2014/main" id="{99A68A52-CD57-437A-98A9-9825416C1A24}"/>
              </a:ext>
            </a:extLst>
          </p:cNvPr>
          <p:cNvPicPr>
            <a:picLocks noChangeAspect="1"/>
          </p:cNvPicPr>
          <p:nvPr/>
        </p:nvPicPr>
        <p:blipFill>
          <a:blip r:embed="rId2"/>
          <a:stretch>
            <a:fillRect/>
          </a:stretch>
        </p:blipFill>
        <p:spPr>
          <a:xfrm>
            <a:off x="5763870" y="3844919"/>
            <a:ext cx="1796975" cy="1163340"/>
          </a:xfrm>
          <a:prstGeom prst="rect">
            <a:avLst/>
          </a:prstGeom>
        </p:spPr>
      </p:pic>
      <p:grpSp>
        <p:nvGrpSpPr>
          <p:cNvPr id="146" name="Group 145">
            <a:extLst>
              <a:ext uri="{FF2B5EF4-FFF2-40B4-BE49-F238E27FC236}">
                <a16:creationId xmlns:a16="http://schemas.microsoft.com/office/drawing/2014/main" id="{6349C909-163B-4853-AB6D-80F888CF35E3}"/>
              </a:ext>
            </a:extLst>
          </p:cNvPr>
          <p:cNvGrpSpPr/>
          <p:nvPr/>
        </p:nvGrpSpPr>
        <p:grpSpPr>
          <a:xfrm>
            <a:off x="10398245" y="4413608"/>
            <a:ext cx="1329431" cy="920392"/>
            <a:chOff x="8880655" y="4338293"/>
            <a:chExt cx="3337036" cy="2310298"/>
          </a:xfrm>
        </p:grpSpPr>
        <p:pic>
          <p:nvPicPr>
            <p:cNvPr id="139" name="Picture 138">
              <a:extLst>
                <a:ext uri="{FF2B5EF4-FFF2-40B4-BE49-F238E27FC236}">
                  <a16:creationId xmlns:a16="http://schemas.microsoft.com/office/drawing/2014/main" id="{FAD6F886-77A8-4F23-A025-37C443A60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655" y="4338293"/>
              <a:ext cx="3032236" cy="2005498"/>
            </a:xfrm>
            <a:prstGeom prst="rect">
              <a:avLst/>
            </a:prstGeom>
          </p:spPr>
        </p:pic>
        <p:pic>
          <p:nvPicPr>
            <p:cNvPr id="142" name="Picture 141">
              <a:extLst>
                <a:ext uri="{FF2B5EF4-FFF2-40B4-BE49-F238E27FC236}">
                  <a16:creationId xmlns:a16="http://schemas.microsoft.com/office/drawing/2014/main" id="{CAE23F1E-B3FB-4E0A-B8A9-CECE517B5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3055" y="4490693"/>
              <a:ext cx="3032236" cy="2005498"/>
            </a:xfrm>
            <a:prstGeom prst="rect">
              <a:avLst/>
            </a:prstGeom>
          </p:spPr>
        </p:pic>
        <p:pic>
          <p:nvPicPr>
            <p:cNvPr id="143" name="Picture 142">
              <a:extLst>
                <a:ext uri="{FF2B5EF4-FFF2-40B4-BE49-F238E27FC236}">
                  <a16:creationId xmlns:a16="http://schemas.microsoft.com/office/drawing/2014/main" id="{6CAA5085-98B4-4A23-8082-9501CB3A3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455" y="4643093"/>
              <a:ext cx="3032236" cy="2005498"/>
            </a:xfrm>
            <a:prstGeom prst="rect">
              <a:avLst/>
            </a:prstGeom>
          </p:spPr>
        </p:pic>
      </p:grpSp>
      <p:pic>
        <p:nvPicPr>
          <p:cNvPr id="144" name="Picture 143">
            <a:extLst>
              <a:ext uri="{FF2B5EF4-FFF2-40B4-BE49-F238E27FC236}">
                <a16:creationId xmlns:a16="http://schemas.microsoft.com/office/drawing/2014/main" id="{CA4B49E8-ADD2-4FA8-BE35-56FD2E0AFC2B}"/>
              </a:ext>
            </a:extLst>
          </p:cNvPr>
          <p:cNvPicPr>
            <a:picLocks noChangeAspect="1"/>
          </p:cNvPicPr>
          <p:nvPr/>
        </p:nvPicPr>
        <p:blipFill>
          <a:blip r:embed="rId4"/>
          <a:stretch>
            <a:fillRect/>
          </a:stretch>
        </p:blipFill>
        <p:spPr>
          <a:xfrm>
            <a:off x="10409739" y="3574925"/>
            <a:ext cx="1575867" cy="667016"/>
          </a:xfrm>
          <a:prstGeom prst="rect">
            <a:avLst/>
          </a:prstGeom>
        </p:spPr>
      </p:pic>
      <p:pic>
        <p:nvPicPr>
          <p:cNvPr id="145" name="Picture 144">
            <a:extLst>
              <a:ext uri="{FF2B5EF4-FFF2-40B4-BE49-F238E27FC236}">
                <a16:creationId xmlns:a16="http://schemas.microsoft.com/office/drawing/2014/main" id="{85EA4934-2AD3-4CC0-A927-BB0CF924BA27}"/>
              </a:ext>
            </a:extLst>
          </p:cNvPr>
          <p:cNvPicPr>
            <a:picLocks noChangeAspect="1"/>
          </p:cNvPicPr>
          <p:nvPr/>
        </p:nvPicPr>
        <p:blipFill>
          <a:blip r:embed="rId5"/>
          <a:stretch>
            <a:fillRect/>
          </a:stretch>
        </p:blipFill>
        <p:spPr>
          <a:xfrm>
            <a:off x="8063055" y="3844224"/>
            <a:ext cx="1577256" cy="1114761"/>
          </a:xfrm>
          <a:prstGeom prst="rect">
            <a:avLst/>
          </a:prstGeom>
        </p:spPr>
      </p:pic>
      <p:sp>
        <p:nvSpPr>
          <p:cNvPr id="140" name="Right Arrow 23">
            <a:extLst>
              <a:ext uri="{FF2B5EF4-FFF2-40B4-BE49-F238E27FC236}">
                <a16:creationId xmlns:a16="http://schemas.microsoft.com/office/drawing/2014/main" id="{C851B58B-7158-4DC7-A3C3-7F4583AEC5B3}"/>
              </a:ext>
            </a:extLst>
          </p:cNvPr>
          <p:cNvSpPr/>
          <p:nvPr/>
        </p:nvSpPr>
        <p:spPr>
          <a:xfrm>
            <a:off x="7518073" y="4241332"/>
            <a:ext cx="614974" cy="370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ight Arrow 24">
            <a:extLst>
              <a:ext uri="{FF2B5EF4-FFF2-40B4-BE49-F238E27FC236}">
                <a16:creationId xmlns:a16="http://schemas.microsoft.com/office/drawing/2014/main" id="{6D606E24-3942-4703-BA6B-CD03F4BAD185}"/>
              </a:ext>
            </a:extLst>
          </p:cNvPr>
          <p:cNvSpPr/>
          <p:nvPr/>
        </p:nvSpPr>
        <p:spPr>
          <a:xfrm>
            <a:off x="9509395" y="4228350"/>
            <a:ext cx="585077" cy="370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8" name="Diagram 147">
            <a:extLst>
              <a:ext uri="{FF2B5EF4-FFF2-40B4-BE49-F238E27FC236}">
                <a16:creationId xmlns:a16="http://schemas.microsoft.com/office/drawing/2014/main" id="{86A32425-6D2F-48B6-AC6E-1F044EBDEEBB}"/>
              </a:ext>
            </a:extLst>
          </p:cNvPr>
          <p:cNvGraphicFramePr/>
          <p:nvPr>
            <p:extLst>
              <p:ext uri="{D42A27DB-BD31-4B8C-83A1-F6EECF244321}">
                <p14:modId xmlns:p14="http://schemas.microsoft.com/office/powerpoint/2010/main" val="979003868"/>
              </p:ext>
            </p:extLst>
          </p:nvPr>
        </p:nvGraphicFramePr>
        <p:xfrm>
          <a:off x="152400" y="1586560"/>
          <a:ext cx="5489739" cy="36598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3601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62DD02-52F6-45CE-B2B1-D90A370B3268}"/>
              </a:ext>
            </a:extLst>
          </p:cNvPr>
          <p:cNvSpPr>
            <a:spLocks noGrp="1"/>
          </p:cNvSpPr>
          <p:nvPr>
            <p:ph type="title"/>
          </p:nvPr>
        </p:nvSpPr>
        <p:spPr/>
        <p:txBody>
          <a:bodyPr/>
          <a:lstStyle/>
          <a:p>
            <a:r>
              <a:rPr lang="en-US" dirty="0"/>
              <a:t>IES-City Framework Consists of:</a:t>
            </a:r>
          </a:p>
        </p:txBody>
      </p:sp>
      <p:sp>
        <p:nvSpPr>
          <p:cNvPr id="2" name="Slide Number Placeholder 1">
            <a:extLst>
              <a:ext uri="{FF2B5EF4-FFF2-40B4-BE49-F238E27FC236}">
                <a16:creationId xmlns:a16="http://schemas.microsoft.com/office/drawing/2014/main" id="{6593728A-1727-4E22-B201-C8BD0A5598AF}"/>
              </a:ext>
            </a:extLst>
          </p:cNvPr>
          <p:cNvSpPr>
            <a:spLocks noGrp="1"/>
          </p:cNvSpPr>
          <p:nvPr>
            <p:ph type="sldNum" sz="quarter" idx="12"/>
          </p:nvPr>
        </p:nvSpPr>
        <p:spPr>
          <a:xfrm>
            <a:off x="10744200" y="6248400"/>
            <a:ext cx="534907" cy="365125"/>
          </a:xfrm>
        </p:spPr>
        <p:txBody>
          <a:bodyPr/>
          <a:lstStyle/>
          <a:p>
            <a:fld id="{837F0426-0146-4C62-B73F-4A9BE455663A}" type="slidenum">
              <a:rPr lang="en-US" smtClean="0"/>
              <a:pPr/>
              <a:t>5</a:t>
            </a:fld>
            <a:endParaRPr lang="en-US"/>
          </a:p>
        </p:txBody>
      </p:sp>
      <p:sp>
        <p:nvSpPr>
          <p:cNvPr id="5" name="TextBox 4">
            <a:extLst>
              <a:ext uri="{FF2B5EF4-FFF2-40B4-BE49-F238E27FC236}">
                <a16:creationId xmlns:a16="http://schemas.microsoft.com/office/drawing/2014/main" id="{DBBE1805-6A11-4BE5-82FD-99A928A9D67D}"/>
              </a:ext>
            </a:extLst>
          </p:cNvPr>
          <p:cNvSpPr txBox="1"/>
          <p:nvPr/>
        </p:nvSpPr>
        <p:spPr>
          <a:xfrm>
            <a:off x="5925019" y="2618156"/>
            <a:ext cx="904415" cy="1569660"/>
          </a:xfrm>
          <a:prstGeom prst="rect">
            <a:avLst/>
          </a:prstGeom>
          <a:noFill/>
        </p:spPr>
        <p:txBody>
          <a:bodyPr wrap="none" rtlCol="0">
            <a:spAutoFit/>
          </a:bodyPr>
          <a:lstStyle/>
          <a:p>
            <a:r>
              <a:rPr lang="en-US" sz="9600" dirty="0"/>
              <a:t>+</a:t>
            </a:r>
          </a:p>
        </p:txBody>
      </p:sp>
      <p:grpSp>
        <p:nvGrpSpPr>
          <p:cNvPr id="13" name="Group 12">
            <a:extLst>
              <a:ext uri="{FF2B5EF4-FFF2-40B4-BE49-F238E27FC236}">
                <a16:creationId xmlns:a16="http://schemas.microsoft.com/office/drawing/2014/main" id="{8567A7CF-2EF1-4285-BAC8-8D1973EA438D}"/>
              </a:ext>
            </a:extLst>
          </p:cNvPr>
          <p:cNvGrpSpPr/>
          <p:nvPr/>
        </p:nvGrpSpPr>
        <p:grpSpPr>
          <a:xfrm>
            <a:off x="7239000" y="1676400"/>
            <a:ext cx="3645716" cy="3855883"/>
            <a:chOff x="7261983" y="1422329"/>
            <a:chExt cx="4174126" cy="4414754"/>
          </a:xfrm>
        </p:grpSpPr>
        <p:grpSp>
          <p:nvGrpSpPr>
            <p:cNvPr id="6" name="Group 5">
              <a:extLst>
                <a:ext uri="{FF2B5EF4-FFF2-40B4-BE49-F238E27FC236}">
                  <a16:creationId xmlns:a16="http://schemas.microsoft.com/office/drawing/2014/main" id="{15E401F2-48AC-48E3-862C-C37FD7BFA06D}"/>
                </a:ext>
              </a:extLst>
            </p:cNvPr>
            <p:cNvGrpSpPr/>
            <p:nvPr/>
          </p:nvGrpSpPr>
          <p:grpSpPr>
            <a:xfrm>
              <a:off x="7261983" y="3399166"/>
              <a:ext cx="3521372" cy="2437917"/>
              <a:chOff x="8880655" y="4338293"/>
              <a:chExt cx="3337036" cy="2310298"/>
            </a:xfrm>
          </p:grpSpPr>
          <p:pic>
            <p:nvPicPr>
              <p:cNvPr id="7" name="Picture 6">
                <a:extLst>
                  <a:ext uri="{FF2B5EF4-FFF2-40B4-BE49-F238E27FC236}">
                    <a16:creationId xmlns:a16="http://schemas.microsoft.com/office/drawing/2014/main" id="{F8C8A6FA-E862-4CA8-B417-B7C10A9CC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655" y="4338293"/>
                <a:ext cx="3032236" cy="2005498"/>
              </a:xfrm>
              <a:prstGeom prst="rect">
                <a:avLst/>
              </a:prstGeom>
            </p:spPr>
          </p:pic>
          <p:pic>
            <p:nvPicPr>
              <p:cNvPr id="8" name="Picture 7">
                <a:extLst>
                  <a:ext uri="{FF2B5EF4-FFF2-40B4-BE49-F238E27FC236}">
                    <a16:creationId xmlns:a16="http://schemas.microsoft.com/office/drawing/2014/main" id="{9399EDF9-E7E4-48EA-9C8B-2880E9405E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3055" y="4490693"/>
                <a:ext cx="3032236" cy="2005498"/>
              </a:xfrm>
              <a:prstGeom prst="rect">
                <a:avLst/>
              </a:prstGeom>
            </p:spPr>
          </p:pic>
          <p:pic>
            <p:nvPicPr>
              <p:cNvPr id="9" name="Picture 8">
                <a:extLst>
                  <a:ext uri="{FF2B5EF4-FFF2-40B4-BE49-F238E27FC236}">
                    <a16:creationId xmlns:a16="http://schemas.microsoft.com/office/drawing/2014/main" id="{9802FEE3-E4DB-4612-A90E-A5BE2870E1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55" y="4643093"/>
                <a:ext cx="3032236" cy="2005498"/>
              </a:xfrm>
              <a:prstGeom prst="rect">
                <a:avLst/>
              </a:prstGeom>
            </p:spPr>
          </p:pic>
        </p:grpSp>
        <p:pic>
          <p:nvPicPr>
            <p:cNvPr id="10" name="Picture 9">
              <a:extLst>
                <a:ext uri="{FF2B5EF4-FFF2-40B4-BE49-F238E27FC236}">
                  <a16:creationId xmlns:a16="http://schemas.microsoft.com/office/drawing/2014/main" id="{B51E4962-91D6-4A5A-88E8-CEF1F0D64C82}"/>
                </a:ext>
              </a:extLst>
            </p:cNvPr>
            <p:cNvPicPr>
              <a:picLocks noChangeAspect="1"/>
            </p:cNvPicPr>
            <p:nvPr/>
          </p:nvPicPr>
          <p:blipFill>
            <a:blip r:embed="rId3"/>
            <a:stretch>
              <a:fillRect/>
            </a:stretch>
          </p:blipFill>
          <p:spPr>
            <a:xfrm>
              <a:off x="7261983" y="1422329"/>
              <a:ext cx="4174126" cy="1766779"/>
            </a:xfrm>
            <a:prstGeom prst="rect">
              <a:avLst/>
            </a:prstGeom>
          </p:spPr>
        </p:pic>
      </p:grpSp>
      <p:sp>
        <p:nvSpPr>
          <p:cNvPr id="11" name="TextBox 10">
            <a:extLst>
              <a:ext uri="{FF2B5EF4-FFF2-40B4-BE49-F238E27FC236}">
                <a16:creationId xmlns:a16="http://schemas.microsoft.com/office/drawing/2014/main" id="{CF560564-9060-402F-9F89-666D50747D99}"/>
              </a:ext>
            </a:extLst>
          </p:cNvPr>
          <p:cNvSpPr txBox="1"/>
          <p:nvPr/>
        </p:nvSpPr>
        <p:spPr>
          <a:xfrm>
            <a:off x="2133600" y="1177636"/>
            <a:ext cx="2659767" cy="369332"/>
          </a:xfrm>
          <a:prstGeom prst="rect">
            <a:avLst/>
          </a:prstGeom>
          <a:noFill/>
        </p:spPr>
        <p:txBody>
          <a:bodyPr wrap="none" rtlCol="0">
            <a:spAutoFit/>
          </a:bodyPr>
          <a:lstStyle/>
          <a:p>
            <a:r>
              <a:rPr lang="en-US" dirty="0"/>
              <a:t>A Framework Document</a:t>
            </a:r>
          </a:p>
        </p:txBody>
      </p:sp>
      <p:sp>
        <p:nvSpPr>
          <p:cNvPr id="12" name="TextBox 11">
            <a:extLst>
              <a:ext uri="{FF2B5EF4-FFF2-40B4-BE49-F238E27FC236}">
                <a16:creationId xmlns:a16="http://schemas.microsoft.com/office/drawing/2014/main" id="{B31E7A65-E53C-41CC-834A-F77BEE638661}"/>
              </a:ext>
            </a:extLst>
          </p:cNvPr>
          <p:cNvSpPr txBox="1"/>
          <p:nvPr/>
        </p:nvSpPr>
        <p:spPr>
          <a:xfrm>
            <a:off x="7940638" y="1143000"/>
            <a:ext cx="1672317" cy="369332"/>
          </a:xfrm>
          <a:prstGeom prst="rect">
            <a:avLst/>
          </a:prstGeom>
          <a:noFill/>
        </p:spPr>
        <p:txBody>
          <a:bodyPr wrap="none" rtlCol="0">
            <a:spAutoFit/>
          </a:bodyPr>
          <a:lstStyle/>
          <a:p>
            <a:r>
              <a:rPr lang="en-US" dirty="0"/>
              <a:t>Set of Artifacts</a:t>
            </a:r>
          </a:p>
        </p:txBody>
      </p:sp>
      <p:pic>
        <p:nvPicPr>
          <p:cNvPr id="14" name="Picture 13">
            <a:extLst>
              <a:ext uri="{FF2B5EF4-FFF2-40B4-BE49-F238E27FC236}">
                <a16:creationId xmlns:a16="http://schemas.microsoft.com/office/drawing/2014/main" id="{8F0A3D3B-B19E-40C7-A428-C4C3F9BCF42E}"/>
              </a:ext>
            </a:extLst>
          </p:cNvPr>
          <p:cNvPicPr>
            <a:picLocks noChangeAspect="1"/>
          </p:cNvPicPr>
          <p:nvPr/>
        </p:nvPicPr>
        <p:blipFill rotWithShape="1">
          <a:blip r:embed="rId4"/>
          <a:srcRect l="400" r="-1"/>
          <a:stretch/>
        </p:blipFill>
        <p:spPr>
          <a:xfrm>
            <a:off x="1614488" y="1546968"/>
            <a:ext cx="3559183" cy="4608163"/>
          </a:xfrm>
          <a:prstGeom prst="rect">
            <a:avLst/>
          </a:prstGeom>
        </p:spPr>
      </p:pic>
    </p:spTree>
    <p:extLst>
      <p:ext uri="{BB962C8B-B14F-4D97-AF65-F5344CB8AC3E}">
        <p14:creationId xmlns:p14="http://schemas.microsoft.com/office/powerpoint/2010/main" val="184831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391897" y="2690416"/>
            <a:ext cx="1597660" cy="2819400"/>
          </a:xfrm>
          <a:prstGeom prst="rect">
            <a:avLst/>
          </a:prstGeom>
        </p:spPr>
      </p:pic>
      <p:sp>
        <p:nvSpPr>
          <p:cNvPr id="2" name="Oval 1"/>
          <p:cNvSpPr/>
          <p:nvPr/>
        </p:nvSpPr>
        <p:spPr>
          <a:xfrm>
            <a:off x="8142961" y="3289647"/>
            <a:ext cx="128431" cy="1141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p:cNvSpPr/>
          <p:nvPr/>
        </p:nvSpPr>
        <p:spPr>
          <a:xfrm>
            <a:off x="8136610" y="4038947"/>
            <a:ext cx="128431" cy="1141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p:cNvSpPr/>
          <p:nvPr/>
        </p:nvSpPr>
        <p:spPr>
          <a:xfrm>
            <a:off x="8111210" y="4781897"/>
            <a:ext cx="128431" cy="1141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4" name="Group 13"/>
          <p:cNvGrpSpPr/>
          <p:nvPr/>
        </p:nvGrpSpPr>
        <p:grpSpPr>
          <a:xfrm>
            <a:off x="6703759" y="4668304"/>
            <a:ext cx="1371600" cy="356616"/>
            <a:chOff x="6913909" y="4631759"/>
            <a:chExt cx="1371600" cy="356616"/>
          </a:xfrm>
        </p:grpSpPr>
        <p:sp>
          <p:nvSpPr>
            <p:cNvPr id="19" name="Down Arrow 18"/>
            <p:cNvSpPr/>
            <p:nvPr/>
          </p:nvSpPr>
          <p:spPr>
            <a:xfrm rot="16200000">
              <a:off x="7421401" y="4124267"/>
              <a:ext cx="356616"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p:cNvSpPr txBox="1"/>
            <p:nvPr/>
          </p:nvSpPr>
          <p:spPr>
            <a:xfrm>
              <a:off x="7291758" y="4664106"/>
              <a:ext cx="555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PPI</a:t>
              </a:r>
            </a:p>
          </p:txBody>
        </p:sp>
      </p:grpSp>
      <p:grpSp>
        <p:nvGrpSpPr>
          <p:cNvPr id="12" name="Group 11"/>
          <p:cNvGrpSpPr/>
          <p:nvPr/>
        </p:nvGrpSpPr>
        <p:grpSpPr>
          <a:xfrm>
            <a:off x="6354760" y="3891795"/>
            <a:ext cx="1371600" cy="356616"/>
            <a:chOff x="6564911" y="3855250"/>
            <a:chExt cx="1371600" cy="356616"/>
          </a:xfrm>
        </p:grpSpPr>
        <p:sp>
          <p:nvSpPr>
            <p:cNvPr id="26" name="Down Arrow 25"/>
            <p:cNvSpPr/>
            <p:nvPr/>
          </p:nvSpPr>
          <p:spPr>
            <a:xfrm rot="16200000">
              <a:off x="7072403" y="3347758"/>
              <a:ext cx="356616"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TextBox 26"/>
            <p:cNvSpPr txBox="1"/>
            <p:nvPr/>
          </p:nvSpPr>
          <p:spPr>
            <a:xfrm>
              <a:off x="6898310" y="3875675"/>
              <a:ext cx="555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PPI</a:t>
              </a:r>
            </a:p>
          </p:txBody>
        </p:sp>
      </p:grpSp>
      <p:grpSp>
        <p:nvGrpSpPr>
          <p:cNvPr id="10" name="Group 9"/>
          <p:cNvGrpSpPr/>
          <p:nvPr/>
        </p:nvGrpSpPr>
        <p:grpSpPr>
          <a:xfrm>
            <a:off x="6703759" y="3166793"/>
            <a:ext cx="1371600" cy="356616"/>
            <a:chOff x="6913910" y="3130249"/>
            <a:chExt cx="1371600" cy="356616"/>
          </a:xfrm>
        </p:grpSpPr>
        <p:sp>
          <p:nvSpPr>
            <p:cNvPr id="28" name="Down Arrow 27"/>
            <p:cNvSpPr/>
            <p:nvPr/>
          </p:nvSpPr>
          <p:spPr>
            <a:xfrm rot="16200000">
              <a:off x="7421402" y="2622757"/>
              <a:ext cx="356616"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7196509" y="3156246"/>
              <a:ext cx="555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PPI</a:t>
              </a:r>
            </a:p>
          </p:txBody>
        </p:sp>
      </p:grpSp>
      <p:sp>
        <p:nvSpPr>
          <p:cNvPr id="35" name="Title 34">
            <a:extLst>
              <a:ext uri="{FF2B5EF4-FFF2-40B4-BE49-F238E27FC236}">
                <a16:creationId xmlns:a16="http://schemas.microsoft.com/office/drawing/2014/main" id="{1C89E5CF-DA3A-413E-964F-A9C89E3CD455}"/>
              </a:ext>
            </a:extLst>
          </p:cNvPr>
          <p:cNvSpPr>
            <a:spLocks noGrp="1"/>
          </p:cNvSpPr>
          <p:nvPr>
            <p:ph type="title"/>
          </p:nvPr>
        </p:nvSpPr>
        <p:spPr/>
        <p:txBody>
          <a:bodyPr>
            <a:normAutofit/>
          </a:bodyPr>
          <a:lstStyle/>
          <a:p>
            <a:r>
              <a:rPr lang="en-US" dirty="0"/>
              <a:t>Pivotal Points of Interoperability (PPI)</a:t>
            </a:r>
            <a:endParaRPr lang="en-US" b="1" dirty="0"/>
          </a:p>
        </p:txBody>
      </p:sp>
      <p:sp>
        <p:nvSpPr>
          <p:cNvPr id="4" name="Slide Number Placeholder 3"/>
          <p:cNvSpPr>
            <a:spLocks noGrp="1"/>
          </p:cNvSpPr>
          <p:nvPr>
            <p:ph type="sldNum" sz="quarter" idx="12"/>
          </p:nvPr>
        </p:nvSpPr>
        <p:spPr>
          <a:xfrm>
            <a:off x="10744200" y="6248400"/>
            <a:ext cx="534907" cy="365125"/>
          </a:xfrm>
        </p:spPr>
        <p:txBody>
          <a:bodyPr/>
          <a:lstStyle/>
          <a:p>
            <a:pPr lvl="0"/>
            <a:fld id="{837F0426-0146-4C62-B73F-4A9BE455663A}" type="slidenum">
              <a:rPr lang="en-US" noProof="0" smtClean="0"/>
              <a:pPr lvl="0"/>
              <a:t>6</a:t>
            </a:fld>
            <a:endParaRPr lang="en-US" noProof="0"/>
          </a:p>
        </p:txBody>
      </p:sp>
      <p:pic>
        <p:nvPicPr>
          <p:cNvPr id="53250" name="Picture 2" descr="http://www.clker.com/cliparts/b/4/1/c/12161792181572247290Peileppe_Decorative_curves.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319" y="2804320"/>
            <a:ext cx="2658181" cy="239236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3094920" y="1635540"/>
            <a:ext cx="15619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Independent technology deployments</a:t>
            </a:r>
          </a:p>
        </p:txBody>
      </p:sp>
      <p:sp>
        <p:nvSpPr>
          <p:cNvPr id="13" name="TextBox 12"/>
          <p:cNvSpPr txBox="1"/>
          <p:nvPr/>
        </p:nvSpPr>
        <p:spPr>
          <a:xfrm>
            <a:off x="7441603" y="1612562"/>
            <a:ext cx="18288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With Pivotal Points of Interoperability</a:t>
            </a:r>
          </a:p>
        </p:txBody>
      </p:sp>
      <p:sp>
        <p:nvSpPr>
          <p:cNvPr id="17" name="Up-Down Arrow 16"/>
          <p:cNvSpPr/>
          <p:nvPr/>
        </p:nvSpPr>
        <p:spPr>
          <a:xfrm rot="2620058">
            <a:off x="3786721" y="3096233"/>
            <a:ext cx="178327" cy="18545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p:cNvSpPr txBox="1"/>
          <p:nvPr/>
        </p:nvSpPr>
        <p:spPr>
          <a:xfrm>
            <a:off x="4191000" y="4755844"/>
            <a:ext cx="1905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Potentially large distance to interoperability</a:t>
            </a:r>
          </a:p>
        </p:txBody>
      </p:sp>
      <p:sp>
        <p:nvSpPr>
          <p:cNvPr id="20" name="Up-Down Arrow 19"/>
          <p:cNvSpPr/>
          <p:nvPr/>
        </p:nvSpPr>
        <p:spPr>
          <a:xfrm rot="5400000">
            <a:off x="8117597" y="3499036"/>
            <a:ext cx="178327" cy="456983"/>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Box 20"/>
          <p:cNvSpPr txBox="1"/>
          <p:nvPr/>
        </p:nvSpPr>
        <p:spPr>
          <a:xfrm>
            <a:off x="8983695" y="3134714"/>
            <a:ext cx="1905000" cy="923330"/>
          </a:xfrm>
          <a:prstGeom prst="rect">
            <a:avLst/>
          </a:prstGeom>
          <a:noFill/>
        </p:spPr>
        <p:txBody>
          <a:bodyPr wrap="square" rtlCol="0">
            <a:spAutoFit/>
          </a:bodyPr>
          <a:lstStyle>
            <a:defPPr>
              <a:defRPr lang="en-US"/>
            </a:defPPr>
            <a:lvl1pPr>
              <a:defRPr>
                <a:solidFill>
                  <a:srgbClr val="0070C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Minimize distance to interoperability</a:t>
            </a:r>
          </a:p>
        </p:txBody>
      </p:sp>
      <p:sp>
        <p:nvSpPr>
          <p:cNvPr id="23" name="Down Arrow 22"/>
          <p:cNvSpPr/>
          <p:nvPr/>
        </p:nvSpPr>
        <p:spPr>
          <a:xfrm rot="5400000">
            <a:off x="9022151" y="4714603"/>
            <a:ext cx="261807"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p:cNvSpPr txBox="1"/>
          <p:nvPr/>
        </p:nvSpPr>
        <p:spPr>
          <a:xfrm>
            <a:off x="8887680" y="4781897"/>
            <a:ext cx="3054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Composable</a:t>
            </a:r>
            <a:r>
              <a:rPr lang="en-US" dirty="0">
                <a:solidFill>
                  <a:srgbClr val="0070C0"/>
                </a:solidFill>
                <a:latin typeface="Arial"/>
              </a:rPr>
              <a:t> Smart Cities</a:t>
            </a:r>
            <a:endParaRPr kumimoji="0" lang="en-US" sz="1800" b="0" i="0" u="none" strike="noStrike" kern="1200" cap="none" spc="0" normalizeH="0" baseline="0" noProof="0" dirty="0">
              <a:ln>
                <a:noFill/>
              </a:ln>
              <a:solidFill>
                <a:srgbClr val="0070C0"/>
              </a:solidFill>
              <a:effectLst/>
              <a:uLnTx/>
              <a:uFillTx/>
              <a:latin typeface="Arial"/>
              <a:ea typeface="+mn-ea"/>
              <a:cs typeface="+mn-cs"/>
            </a:endParaRPr>
          </a:p>
        </p:txBody>
      </p:sp>
      <p:sp>
        <p:nvSpPr>
          <p:cNvPr id="9" name="TextBox 8"/>
          <p:cNvSpPr txBox="1"/>
          <p:nvPr/>
        </p:nvSpPr>
        <p:spPr>
          <a:xfrm>
            <a:off x="6116225" y="4911951"/>
            <a:ext cx="1640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e.g. IPv6 address</a:t>
            </a:r>
          </a:p>
        </p:txBody>
      </p:sp>
      <p:sp>
        <p:nvSpPr>
          <p:cNvPr id="31" name="TextBox 30"/>
          <p:cNvSpPr txBox="1"/>
          <p:nvPr/>
        </p:nvSpPr>
        <p:spPr>
          <a:xfrm>
            <a:off x="6225770" y="4136263"/>
            <a:ext cx="12573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e.g. TLS 1.2</a:t>
            </a:r>
          </a:p>
        </p:txBody>
      </p:sp>
      <p:sp>
        <p:nvSpPr>
          <p:cNvPr id="32" name="TextBox 31"/>
          <p:cNvSpPr txBox="1"/>
          <p:nvPr/>
        </p:nvSpPr>
        <p:spPr>
          <a:xfrm>
            <a:off x="6261413" y="3413700"/>
            <a:ext cx="146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e.g. REST APIs</a:t>
            </a:r>
          </a:p>
        </p:txBody>
      </p:sp>
      <p:sp>
        <p:nvSpPr>
          <p:cNvPr id="33" name="TextBox 32"/>
          <p:cNvSpPr txBox="1"/>
          <p:nvPr/>
        </p:nvSpPr>
        <p:spPr>
          <a:xfrm>
            <a:off x="9036091" y="4022919"/>
            <a:ext cx="2531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e.g. Convert XML to JSON</a:t>
            </a:r>
          </a:p>
        </p:txBody>
      </p:sp>
      <p:pic>
        <p:nvPicPr>
          <p:cNvPr id="34" name="Picture 33">
            <a:extLst>
              <a:ext uri="{FF2B5EF4-FFF2-40B4-BE49-F238E27FC236}">
                <a16:creationId xmlns:a16="http://schemas.microsoft.com/office/drawing/2014/main" id="{E7551A8F-D465-FB45-90B0-D0A0F6B613D9}"/>
              </a:ext>
            </a:extLst>
          </p:cNvPr>
          <p:cNvPicPr>
            <a:picLocks noChangeAspect="1"/>
          </p:cNvPicPr>
          <p:nvPr/>
        </p:nvPicPr>
        <p:blipFill>
          <a:blip r:embed="rId5"/>
          <a:stretch>
            <a:fillRect/>
          </a:stretch>
        </p:blipFill>
        <p:spPr>
          <a:xfrm>
            <a:off x="-1810" y="1504507"/>
            <a:ext cx="2642562" cy="1710764"/>
          </a:xfrm>
          <a:prstGeom prst="rect">
            <a:avLst/>
          </a:prstGeom>
        </p:spPr>
      </p:pic>
    </p:spTree>
    <p:extLst>
      <p:ext uri="{BB962C8B-B14F-4D97-AF65-F5344CB8AC3E}">
        <p14:creationId xmlns:p14="http://schemas.microsoft.com/office/powerpoint/2010/main" val="3529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30" grpId="0" animBg="1"/>
      <p:bldP spid="13" grpId="0"/>
      <p:bldP spid="17" grpId="0" animBg="1"/>
      <p:bldP spid="18" grpId="0"/>
      <p:bldP spid="20" grpId="0" animBg="1"/>
      <p:bldP spid="21" grpId="0"/>
      <p:bldP spid="23" grpId="0" animBg="1"/>
      <p:bldP spid="25" grpId="0"/>
      <p:bldP spid="9"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Zones of Concern (ZofC)</a:t>
            </a:r>
          </a:p>
        </p:txBody>
      </p:sp>
      <p:grpSp>
        <p:nvGrpSpPr>
          <p:cNvPr id="40" name="Group 39"/>
          <p:cNvGrpSpPr/>
          <p:nvPr/>
        </p:nvGrpSpPr>
        <p:grpSpPr>
          <a:xfrm>
            <a:off x="2667000" y="1371600"/>
            <a:ext cx="6304992" cy="4506674"/>
            <a:chOff x="1516108" y="1064298"/>
            <a:chExt cx="7036290" cy="5029391"/>
          </a:xfrm>
        </p:grpSpPr>
        <p:pic>
          <p:nvPicPr>
            <p:cNvPr id="6" name="Picture 5"/>
            <p:cNvPicPr>
              <a:picLocks noChangeAspect="1"/>
            </p:cNvPicPr>
            <p:nvPr/>
          </p:nvPicPr>
          <p:blipFill>
            <a:blip r:embed="rId2"/>
            <a:stretch>
              <a:fillRect/>
            </a:stretch>
          </p:blipFill>
          <p:spPr>
            <a:xfrm>
              <a:off x="1516108" y="1064298"/>
              <a:ext cx="1957575" cy="1492936"/>
            </a:xfrm>
            <a:prstGeom prst="rect">
              <a:avLst/>
            </a:prstGeom>
            <a:solidFill>
              <a:schemeClr val="accent1">
                <a:lumMod val="40000"/>
                <a:lumOff val="60000"/>
                <a:alpha val="45000"/>
              </a:schemeClr>
            </a:solidFill>
            <a:effectLst>
              <a:glow rad="101600">
                <a:schemeClr val="bg2">
                  <a:alpha val="40000"/>
                </a:schemeClr>
              </a:glow>
              <a:outerShdw blurRad="50800" dist="38100" dir="2700000" algn="tl" rotWithShape="0">
                <a:prstClr val="black">
                  <a:alpha val="40000"/>
                </a:prstClr>
              </a:outerShdw>
            </a:effectLst>
          </p:spPr>
        </p:pic>
        <p:sp>
          <p:nvSpPr>
            <p:cNvPr id="4" name="Cloud 3"/>
            <p:cNvSpPr/>
            <p:nvPr/>
          </p:nvSpPr>
          <p:spPr>
            <a:xfrm>
              <a:off x="3225218" y="2065937"/>
              <a:ext cx="3393184" cy="2886450"/>
            </a:xfrm>
            <a:prstGeom prst="cloud">
              <a:avLst/>
            </a:prstGeom>
            <a:solidFill>
              <a:schemeClr val="accent1">
                <a:lumMod val="40000"/>
                <a:lumOff val="60000"/>
                <a:alpha val="45000"/>
              </a:schemeClr>
            </a:solidFill>
            <a:effectLst>
              <a:glow rad="101600">
                <a:schemeClr val="bg2">
                  <a:alpha val="40000"/>
                </a:schemeClr>
              </a:glow>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TextBox 20"/>
            <p:cNvSpPr txBox="1"/>
            <p:nvPr/>
          </p:nvSpPr>
          <p:spPr>
            <a:xfrm>
              <a:off x="1692836" y="2543577"/>
              <a:ext cx="1780848" cy="721297"/>
            </a:xfrm>
            <a:prstGeom prst="rect">
              <a:avLst/>
            </a:prstGeom>
            <a:noFill/>
          </p:spPr>
          <p:txBody>
            <a:bodyPr wrap="square" rtlCol="0">
              <a:spAutoFit/>
            </a:bodyPr>
            <a:lstStyle/>
            <a:p>
              <a:r>
                <a:rPr lang="en-US" dirty="0"/>
                <a:t>Northbound (Apps)</a:t>
              </a:r>
            </a:p>
          </p:txBody>
        </p:sp>
        <p:sp>
          <p:nvSpPr>
            <p:cNvPr id="2" name="Oval 1"/>
            <p:cNvSpPr/>
            <p:nvPr/>
          </p:nvSpPr>
          <p:spPr>
            <a:xfrm>
              <a:off x="4895523" y="2116281"/>
              <a:ext cx="235593" cy="235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95522" y="4853922"/>
              <a:ext cx="235593" cy="235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22247" y="1873506"/>
              <a:ext cx="2007777" cy="3356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30024" y="4960877"/>
              <a:ext cx="1205985" cy="39195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6191121" y="4852115"/>
              <a:ext cx="2361277" cy="1241574"/>
            </a:xfrm>
            <a:prstGeom prst="rect">
              <a:avLst/>
            </a:prstGeom>
            <a:solidFill>
              <a:schemeClr val="accent1">
                <a:lumMod val="40000"/>
                <a:lumOff val="60000"/>
                <a:alpha val="45000"/>
              </a:schemeClr>
            </a:solidFill>
            <a:effectLst>
              <a:glow rad="101600">
                <a:schemeClr val="bg2">
                  <a:alpha val="40000"/>
                </a:schemeClr>
              </a:glow>
              <a:outerShdw blurRad="50800" dist="38100" dir="2700000" algn="tl" rotWithShape="0">
                <a:prstClr val="black">
                  <a:alpha val="40000"/>
                </a:prstClr>
              </a:outerShdw>
            </a:effectLst>
          </p:spPr>
        </p:pic>
        <p:sp>
          <p:nvSpPr>
            <p:cNvPr id="17" name="TextBox 16"/>
            <p:cNvSpPr txBox="1"/>
            <p:nvPr/>
          </p:nvSpPr>
          <p:spPr>
            <a:xfrm>
              <a:off x="4230810" y="2641672"/>
              <a:ext cx="1896666" cy="646331"/>
            </a:xfrm>
            <a:prstGeom prst="rect">
              <a:avLst/>
            </a:prstGeom>
            <a:noFill/>
          </p:spPr>
          <p:txBody>
            <a:bodyPr wrap="square" rtlCol="0">
              <a:spAutoFit/>
            </a:bodyPr>
            <a:lstStyle/>
            <a:p>
              <a:r>
                <a:rPr lang="en-US" dirty="0"/>
                <a:t>Trusted WAN Infrastructure</a:t>
              </a:r>
            </a:p>
          </p:txBody>
        </p:sp>
        <p:sp>
          <p:nvSpPr>
            <p:cNvPr id="19" name="Oval 18"/>
            <p:cNvSpPr/>
            <p:nvPr/>
          </p:nvSpPr>
          <p:spPr>
            <a:xfrm>
              <a:off x="4943550" y="3517088"/>
              <a:ext cx="235593" cy="235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612685" y="4130818"/>
              <a:ext cx="1903246" cy="721297"/>
            </a:xfrm>
            <a:prstGeom prst="rect">
              <a:avLst/>
            </a:prstGeom>
            <a:noFill/>
          </p:spPr>
          <p:txBody>
            <a:bodyPr wrap="square" rtlCol="0">
              <a:spAutoFit/>
            </a:bodyPr>
            <a:lstStyle/>
            <a:p>
              <a:r>
                <a:rPr lang="en-US" dirty="0"/>
                <a:t>Southbound (Devices)</a:t>
              </a:r>
            </a:p>
          </p:txBody>
        </p:sp>
      </p:grpSp>
      <p:cxnSp>
        <p:nvCxnSpPr>
          <p:cNvPr id="28" name="Straight Connector 27">
            <a:extLst>
              <a:ext uri="{FF2B5EF4-FFF2-40B4-BE49-F238E27FC236}">
                <a16:creationId xmlns:a16="http://schemas.microsoft.com/office/drawing/2014/main" id="{8CA4047A-8BC8-4BF4-B5CA-480C80D7C7C8}"/>
              </a:ext>
            </a:extLst>
          </p:cNvPr>
          <p:cNvCxnSpPr/>
          <p:nvPr/>
        </p:nvCxnSpPr>
        <p:spPr>
          <a:xfrm flipH="1">
            <a:off x="4618055" y="2628230"/>
            <a:ext cx="2367492" cy="183745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21A2008-ECCD-409F-9537-A8331B615056}"/>
              </a:ext>
            </a:extLst>
          </p:cNvPr>
          <p:cNvSpPr/>
          <p:nvPr/>
        </p:nvSpPr>
        <p:spPr>
          <a:xfrm>
            <a:off x="5693647" y="2321097"/>
            <a:ext cx="216309" cy="21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Oval 29">
            <a:extLst>
              <a:ext uri="{FF2B5EF4-FFF2-40B4-BE49-F238E27FC236}">
                <a16:creationId xmlns:a16="http://schemas.microsoft.com/office/drawing/2014/main" id="{32A7D5ED-7BA6-499B-BD33-6AE9E459B169}"/>
              </a:ext>
            </a:extLst>
          </p:cNvPr>
          <p:cNvSpPr/>
          <p:nvPr/>
        </p:nvSpPr>
        <p:spPr>
          <a:xfrm>
            <a:off x="5629887" y="4792140"/>
            <a:ext cx="216309" cy="21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23" name="Group 22">
            <a:extLst>
              <a:ext uri="{FF2B5EF4-FFF2-40B4-BE49-F238E27FC236}">
                <a16:creationId xmlns:a16="http://schemas.microsoft.com/office/drawing/2014/main" id="{DD591CB4-1A6C-46D0-BA8D-3F68F51F1692}"/>
              </a:ext>
            </a:extLst>
          </p:cNvPr>
          <p:cNvGrpSpPr/>
          <p:nvPr/>
        </p:nvGrpSpPr>
        <p:grpSpPr>
          <a:xfrm>
            <a:off x="4477529" y="1270102"/>
            <a:ext cx="2685271" cy="4703151"/>
            <a:chOff x="3886199" y="1371600"/>
            <a:chExt cx="2685271" cy="4703151"/>
          </a:xfrm>
        </p:grpSpPr>
        <p:pic>
          <p:nvPicPr>
            <p:cNvPr id="31" name="Picture 30">
              <a:extLst>
                <a:ext uri="{FF2B5EF4-FFF2-40B4-BE49-F238E27FC236}">
                  <a16:creationId xmlns:a16="http://schemas.microsoft.com/office/drawing/2014/main" id="{814D3222-384B-4531-B89C-4D5CD2138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199" y="1371600"/>
              <a:ext cx="2685271" cy="4703151"/>
            </a:xfrm>
            <a:prstGeom prst="rect">
              <a:avLst/>
            </a:prstGeom>
          </p:spPr>
        </p:pic>
        <p:grpSp>
          <p:nvGrpSpPr>
            <p:cNvPr id="33" name="Group 32">
              <a:extLst>
                <a:ext uri="{FF2B5EF4-FFF2-40B4-BE49-F238E27FC236}">
                  <a16:creationId xmlns:a16="http://schemas.microsoft.com/office/drawing/2014/main" id="{C0ADBEB0-EE15-422E-A787-AB540DD4A76F}"/>
                </a:ext>
              </a:extLst>
            </p:cNvPr>
            <p:cNvGrpSpPr/>
            <p:nvPr/>
          </p:nvGrpSpPr>
          <p:grpSpPr>
            <a:xfrm>
              <a:off x="5062718" y="2413194"/>
              <a:ext cx="325422" cy="2674516"/>
              <a:chOff x="4146752" y="3084997"/>
              <a:chExt cx="302219" cy="2483826"/>
            </a:xfrm>
          </p:grpSpPr>
          <p:sp>
            <p:nvSpPr>
              <p:cNvPr id="41" name="Oval 40">
                <a:extLst>
                  <a:ext uri="{FF2B5EF4-FFF2-40B4-BE49-F238E27FC236}">
                    <a16:creationId xmlns:a16="http://schemas.microsoft.com/office/drawing/2014/main" id="{CB5D276D-FA4D-4528-8557-24DD33DB2E22}"/>
                  </a:ext>
                </a:extLst>
              </p:cNvPr>
              <p:cNvSpPr/>
              <p:nvPr/>
            </p:nvSpPr>
            <p:spPr>
              <a:xfrm>
                <a:off x="4232114" y="3084997"/>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a:solidFill>
                    <a:prstClr val="white"/>
                  </a:solidFill>
                  <a:latin typeface="Arial"/>
                </a:endParaRPr>
              </a:p>
            </p:txBody>
          </p:sp>
          <p:sp>
            <p:nvSpPr>
              <p:cNvPr id="42" name="Oval 41">
                <a:extLst>
                  <a:ext uri="{FF2B5EF4-FFF2-40B4-BE49-F238E27FC236}">
                    <a16:creationId xmlns:a16="http://schemas.microsoft.com/office/drawing/2014/main" id="{F70C9E68-3526-4C20-8933-136EDE208EED}"/>
                  </a:ext>
                </a:extLst>
              </p:cNvPr>
              <p:cNvSpPr/>
              <p:nvPr/>
            </p:nvSpPr>
            <p:spPr>
              <a:xfrm>
                <a:off x="4189640" y="4197799"/>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a:solidFill>
                    <a:prstClr val="white"/>
                  </a:solidFill>
                  <a:latin typeface="Arial"/>
                </a:endParaRPr>
              </a:p>
            </p:txBody>
          </p:sp>
          <p:sp>
            <p:nvSpPr>
              <p:cNvPr id="43" name="Oval 42">
                <a:extLst>
                  <a:ext uri="{FF2B5EF4-FFF2-40B4-BE49-F238E27FC236}">
                    <a16:creationId xmlns:a16="http://schemas.microsoft.com/office/drawing/2014/main" id="{94A8AB80-A1DA-46E2-9D0E-C9F8D822EECA}"/>
                  </a:ext>
                </a:extLst>
              </p:cNvPr>
              <p:cNvSpPr/>
              <p:nvPr/>
            </p:nvSpPr>
            <p:spPr>
              <a:xfrm>
                <a:off x="4146752" y="5376078"/>
                <a:ext cx="216857" cy="19274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a:solidFill>
                    <a:prstClr val="white"/>
                  </a:solidFill>
                  <a:latin typeface="Arial"/>
                </a:endParaRPr>
              </a:p>
            </p:txBody>
          </p:sp>
        </p:grpSp>
      </p:grpSp>
      <p:sp>
        <p:nvSpPr>
          <p:cNvPr id="24" name="Slide Number Placeholder 23">
            <a:extLst>
              <a:ext uri="{FF2B5EF4-FFF2-40B4-BE49-F238E27FC236}">
                <a16:creationId xmlns:a16="http://schemas.microsoft.com/office/drawing/2014/main" id="{15A6A93F-1DDA-4409-A941-FD49F7A20357}"/>
              </a:ext>
            </a:extLst>
          </p:cNvPr>
          <p:cNvSpPr>
            <a:spLocks noGrp="1"/>
          </p:cNvSpPr>
          <p:nvPr>
            <p:ph type="sldNum" sz="quarter" idx="12"/>
          </p:nvPr>
        </p:nvSpPr>
        <p:spPr>
          <a:xfrm>
            <a:off x="10744200" y="6248400"/>
            <a:ext cx="534907" cy="365125"/>
          </a:xfrm>
        </p:spPr>
        <p:txBody>
          <a:bodyPr/>
          <a:lstStyle/>
          <a:p>
            <a:fld id="{837F0426-0146-4C62-B73F-4A9BE455663A}" type="slidenum">
              <a:rPr lang="en-US" smtClean="0"/>
              <a:pPr/>
              <a:t>7</a:t>
            </a:fld>
            <a:endParaRPr lang="en-US"/>
          </a:p>
        </p:txBody>
      </p:sp>
      <p:sp>
        <p:nvSpPr>
          <p:cNvPr id="25" name="TextBox 24">
            <a:extLst>
              <a:ext uri="{FF2B5EF4-FFF2-40B4-BE49-F238E27FC236}">
                <a16:creationId xmlns:a16="http://schemas.microsoft.com/office/drawing/2014/main" id="{ACC4E9A0-A927-4B7F-85A3-F9F09A3897E2}"/>
              </a:ext>
            </a:extLst>
          </p:cNvPr>
          <p:cNvSpPr txBox="1"/>
          <p:nvPr/>
        </p:nvSpPr>
        <p:spPr>
          <a:xfrm>
            <a:off x="8000574" y="1695951"/>
            <a:ext cx="3192511" cy="1200329"/>
          </a:xfrm>
          <a:prstGeom prst="rect">
            <a:avLst/>
          </a:prstGeom>
          <a:noFill/>
        </p:spPr>
        <p:txBody>
          <a:bodyPr wrap="square" rtlCol="0">
            <a:spAutoFit/>
          </a:bodyPr>
          <a:lstStyle/>
          <a:p>
            <a:r>
              <a:rPr lang="en-US" dirty="0" err="1"/>
              <a:t>ZoC</a:t>
            </a:r>
            <a:r>
              <a:rPr lang="en-US" dirty="0"/>
              <a:t> may form key groupings for Application Developers, Infrastructure Providers, and Device Manufacturers</a:t>
            </a:r>
          </a:p>
        </p:txBody>
      </p:sp>
    </p:spTree>
    <p:extLst>
      <p:ext uri="{BB962C8B-B14F-4D97-AF65-F5344CB8AC3E}">
        <p14:creationId xmlns:p14="http://schemas.microsoft.com/office/powerpoint/2010/main" val="410777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9DB1-516C-4997-9D0D-B9D634F9D8FF}"/>
              </a:ext>
            </a:extLst>
          </p:cNvPr>
          <p:cNvSpPr>
            <a:spLocks noGrp="1"/>
          </p:cNvSpPr>
          <p:nvPr>
            <p:ph type="title"/>
          </p:nvPr>
        </p:nvSpPr>
        <p:spPr/>
        <p:txBody>
          <a:bodyPr/>
          <a:lstStyle/>
          <a:p>
            <a:r>
              <a:rPr lang="en-US" dirty="0"/>
              <a:t>Technical Analyses Reviews</a:t>
            </a:r>
          </a:p>
        </p:txBody>
      </p:sp>
      <p:sp>
        <p:nvSpPr>
          <p:cNvPr id="3" name="Text Placeholder 2">
            <a:extLst>
              <a:ext uri="{FF2B5EF4-FFF2-40B4-BE49-F238E27FC236}">
                <a16:creationId xmlns:a16="http://schemas.microsoft.com/office/drawing/2014/main" id="{093CB133-806D-4177-983F-9D670F9223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E44073-6B1F-41AE-8443-01FDBDA2E4CD}"/>
              </a:ext>
            </a:extLst>
          </p:cNvPr>
          <p:cNvSpPr>
            <a:spLocks noGrp="1"/>
          </p:cNvSpPr>
          <p:nvPr>
            <p:ph type="sldNum" sz="quarter" idx="12"/>
          </p:nvPr>
        </p:nvSpPr>
        <p:spPr/>
        <p:txBody>
          <a:bodyPr/>
          <a:lstStyle/>
          <a:p>
            <a:fld id="{837F0426-0146-4C62-B73F-4A9BE455663A}" type="slidenum">
              <a:rPr lang="en-US" smtClean="0"/>
              <a:pPr/>
              <a:t>8</a:t>
            </a:fld>
            <a:endParaRPr lang="en-US"/>
          </a:p>
        </p:txBody>
      </p:sp>
    </p:spTree>
    <p:extLst>
      <p:ext uri="{BB962C8B-B14F-4D97-AF65-F5344CB8AC3E}">
        <p14:creationId xmlns:p14="http://schemas.microsoft.com/office/powerpoint/2010/main" val="378355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B148DD-1CEA-4DC2-9422-E61C1DA721B3}"/>
              </a:ext>
            </a:extLst>
          </p:cNvPr>
          <p:cNvSpPr>
            <a:spLocks noGrp="1"/>
          </p:cNvSpPr>
          <p:nvPr>
            <p:ph type="title"/>
          </p:nvPr>
        </p:nvSpPr>
        <p:spPr/>
        <p:txBody>
          <a:bodyPr/>
          <a:lstStyle/>
          <a:p>
            <a:r>
              <a:rPr lang="en-US" dirty="0"/>
              <a:t>Do they address concerns?</a:t>
            </a:r>
          </a:p>
        </p:txBody>
      </p:sp>
      <p:sp>
        <p:nvSpPr>
          <p:cNvPr id="4" name="Slide Number Placeholder 3">
            <a:extLst>
              <a:ext uri="{FF2B5EF4-FFF2-40B4-BE49-F238E27FC236}">
                <a16:creationId xmlns:a16="http://schemas.microsoft.com/office/drawing/2014/main" id="{41801B81-7D87-4DE8-ABA1-46B1866E0B32}"/>
              </a:ext>
            </a:extLst>
          </p:cNvPr>
          <p:cNvSpPr>
            <a:spLocks noGrp="1"/>
          </p:cNvSpPr>
          <p:nvPr>
            <p:ph type="sldNum" sz="quarter" idx="12"/>
          </p:nvPr>
        </p:nvSpPr>
        <p:spPr/>
        <p:txBody>
          <a:bodyPr/>
          <a:lstStyle/>
          <a:p>
            <a:fld id="{837F0426-0146-4C62-B73F-4A9BE455663A}" type="slidenum">
              <a:rPr lang="en-US" smtClean="0"/>
              <a:pPr/>
              <a:t>9</a:t>
            </a:fld>
            <a:endParaRPr lang="en-US"/>
          </a:p>
        </p:txBody>
      </p:sp>
      <p:pic>
        <p:nvPicPr>
          <p:cNvPr id="6" name="Picture 5">
            <a:extLst>
              <a:ext uri="{FF2B5EF4-FFF2-40B4-BE49-F238E27FC236}">
                <a16:creationId xmlns:a16="http://schemas.microsoft.com/office/drawing/2014/main" id="{35C17F42-B860-4030-8580-47F1165B6052}"/>
              </a:ext>
            </a:extLst>
          </p:cNvPr>
          <p:cNvPicPr>
            <a:picLocks noChangeAspect="1"/>
          </p:cNvPicPr>
          <p:nvPr/>
        </p:nvPicPr>
        <p:blipFill rotWithShape="1">
          <a:blip r:embed="rId2"/>
          <a:srcRect t="15325"/>
          <a:stretch/>
        </p:blipFill>
        <p:spPr>
          <a:xfrm>
            <a:off x="2286000" y="1219200"/>
            <a:ext cx="6787168" cy="4572000"/>
          </a:xfrm>
          <a:prstGeom prst="rect">
            <a:avLst/>
          </a:prstGeom>
        </p:spPr>
      </p:pic>
      <p:sp>
        <p:nvSpPr>
          <p:cNvPr id="7" name="Speech Bubble: Rectangle 6">
            <a:extLst>
              <a:ext uri="{FF2B5EF4-FFF2-40B4-BE49-F238E27FC236}">
                <a16:creationId xmlns:a16="http://schemas.microsoft.com/office/drawing/2014/main" id="{3EDAA73E-DC73-4783-A41B-0A689B4DD2F2}"/>
              </a:ext>
            </a:extLst>
          </p:cNvPr>
          <p:cNvSpPr/>
          <p:nvPr/>
        </p:nvSpPr>
        <p:spPr>
          <a:xfrm>
            <a:off x="9296400" y="398338"/>
            <a:ext cx="2590800" cy="612648"/>
          </a:xfrm>
          <a:prstGeom prst="wedgeRectCallout">
            <a:avLst>
              <a:gd name="adj1" fmla="val -53186"/>
              <a:gd name="adj2" fmla="val 1072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Northbound ZofC</a:t>
            </a:r>
          </a:p>
        </p:txBody>
      </p:sp>
    </p:spTree>
    <p:extLst>
      <p:ext uri="{BB962C8B-B14F-4D97-AF65-F5344CB8AC3E}">
        <p14:creationId xmlns:p14="http://schemas.microsoft.com/office/powerpoint/2010/main" val="1385412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ST_CPS_group_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GCPSPresentation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GCPSPresentation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9f06e04-b940-424a-9b6d-99ed26bcf9ea">
      <UserInfo>
        <DisplayName>Rhee, Sokwoo</DisplayName>
        <AccountId>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2457C36BC72941AE58712156A3E473" ma:contentTypeVersion="1" ma:contentTypeDescription="Create a new document." ma:contentTypeScope="" ma:versionID="88476a223d38ab5cdb8344832ad956af">
  <xsd:schema xmlns:xsd="http://www.w3.org/2001/XMLSchema" xmlns:xs="http://www.w3.org/2001/XMLSchema" xmlns:p="http://schemas.microsoft.com/office/2006/metadata/properties" xmlns:ns3="99f06e04-b940-424a-9b6d-99ed26bcf9ea" targetNamespace="http://schemas.microsoft.com/office/2006/metadata/properties" ma:root="true" ma:fieldsID="5d77caf003d1d7eedd7043b2de4d7736" ns3:_="">
    <xsd:import namespace="99f06e04-b940-424a-9b6d-99ed26bcf9e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06e04-b940-424a-9b6d-99ed26bcf9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DDD3DC-EB29-419C-ABE4-83EF03EC26FE}">
  <ds:schemaRefs>
    <ds:schemaRef ds:uri="http://schemas.microsoft.com/sharepoint/v3/contenttype/forms"/>
  </ds:schemaRefs>
</ds:datastoreItem>
</file>

<file path=customXml/itemProps2.xml><?xml version="1.0" encoding="utf-8"?>
<ds:datastoreItem xmlns:ds="http://schemas.openxmlformats.org/officeDocument/2006/customXml" ds:itemID="{A0A06E23-20F7-4C31-B7A6-FD62266F989A}">
  <ds:schemaRefs>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99f06e04-b940-424a-9b6d-99ed26bcf9ea"/>
    <ds:schemaRef ds:uri="http://purl.org/dc/term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3C076AD-379A-4ABA-8FC0-4C692ACAE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f06e04-b940-424a-9b6d-99ed26bcf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NIST_CPS_group_theme</Template>
  <TotalTime>11271</TotalTime>
  <Words>2029</Words>
  <Application>Microsoft Office PowerPoint</Application>
  <PresentationFormat>Widescreen</PresentationFormat>
  <Paragraphs>353</Paragraphs>
  <Slides>27</Slides>
  <Notes>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42" baseType="lpstr">
      <vt:lpstr>MS Mincho</vt:lpstr>
      <vt:lpstr>黑体</vt:lpstr>
      <vt:lpstr>Arial</vt:lpstr>
      <vt:lpstr>Arial Rounded MT Bold</vt:lpstr>
      <vt:lpstr>Calibri</vt:lpstr>
      <vt:lpstr>Cambria</vt:lpstr>
      <vt:lpstr>Century Gothic</vt:lpstr>
      <vt:lpstr>Courier New</vt:lpstr>
      <vt:lpstr>Times New Roman</vt:lpstr>
      <vt:lpstr>Wingdings</vt:lpstr>
      <vt:lpstr>NIST_CPS_group_theme</vt:lpstr>
      <vt:lpstr>SGCPSPresentationTemplate</vt:lpstr>
      <vt:lpstr>1_SGCPSPresentationTemplate</vt:lpstr>
      <vt:lpstr>Office Theme</vt:lpstr>
      <vt:lpstr>think-cell Slide</vt:lpstr>
      <vt:lpstr>Interoperable City Platform and IES-City Framework</vt:lpstr>
      <vt:lpstr>IoT-Enabled Smart City Framework</vt:lpstr>
      <vt:lpstr>The Challenge - Divergent CPS/IoT Technology Landscape</vt:lpstr>
      <vt:lpstr>Global City Teams Challenge (GCTC) and IES-City Framework</vt:lpstr>
      <vt:lpstr>IES-City Framework Consists of:</vt:lpstr>
      <vt:lpstr>Pivotal Points of Interoperability (PPI)</vt:lpstr>
      <vt:lpstr>Zones of Concern (ZofC)</vt:lpstr>
      <vt:lpstr>Technical Analyses Reviews</vt:lpstr>
      <vt:lpstr>Do they address concerns?</vt:lpstr>
      <vt:lpstr>What solutions did they use?</vt:lpstr>
      <vt:lpstr>Insert examples of ZofC (Amazon Web Services)</vt:lpstr>
      <vt:lpstr>oneM2M ZofC</vt:lpstr>
      <vt:lpstr>Synchonicity: ZofC</vt:lpstr>
      <vt:lpstr>ESPRESSO ZofC</vt:lpstr>
      <vt:lpstr>ApplicationFramework Tool</vt:lpstr>
      <vt:lpstr>Smart City Application Framework</vt:lpstr>
      <vt:lpstr>PowerPoint Presentation</vt:lpstr>
      <vt:lpstr>Evaluate Breadth</vt:lpstr>
      <vt:lpstr>PowerPoint Presentation</vt:lpstr>
      <vt:lpstr>Evaluate Readiness</vt:lpstr>
      <vt:lpstr>PowerPoint Presentation</vt:lpstr>
      <vt:lpstr>Evaluate Benefits</vt:lpstr>
      <vt:lpstr>PowerPoint Presentation</vt:lpstr>
      <vt:lpstr>Applications Case Studies</vt:lpstr>
      <vt:lpstr>PowerPoint Presentation</vt:lpstr>
      <vt:lpstr>PowerPoint Presentation</vt:lpstr>
      <vt:lpstr>Why is NIST interested in the City Platform Group?</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SmartUSA CPS Project</dc:title>
  <dc:creator>sokwoo.rhee@nist.gov</dc:creator>
  <cp:lastModifiedBy>Rhee, Sokwoo (Fed)</cp:lastModifiedBy>
  <cp:revision>612</cp:revision>
  <cp:lastPrinted>2018-02-01T20:56:52Z</cp:lastPrinted>
  <dcterms:created xsi:type="dcterms:W3CDTF">2013-08-01T20:21:04Z</dcterms:created>
  <dcterms:modified xsi:type="dcterms:W3CDTF">2019-03-14T15:34:53Z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0x010100322457C36BC72941AE58712156A3E473</vt:lpwstr>
  </property>
  <property fmtid="{D5CDD505-2E9C-101B-9397-08002B2CF9AE}" pid="3" name="IsMyDocuments">
    <vt:bool>true</vt:bool>
  </property>
  <property fmtid="{D5CDD505-2E9C-101B-9397-08002B2CF9AE}" pid="4" name="SharedWithUsers">
    <vt:lpwstr>7;#Rhee, Sokwoo</vt:lpwstr>
  </property>
</Properties>
</file>